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1"/>
  </p:notesMasterIdLst>
  <p:sldIdLst>
    <p:sldId id="256" r:id="rId2"/>
    <p:sldId id="257" r:id="rId3"/>
    <p:sldId id="264" r:id="rId4"/>
    <p:sldId id="323" r:id="rId5"/>
    <p:sldId id="364" r:id="rId6"/>
    <p:sldId id="366" r:id="rId7"/>
    <p:sldId id="369" r:id="rId8"/>
    <p:sldId id="370" r:id="rId9"/>
    <p:sldId id="371" r:id="rId10"/>
    <p:sldId id="368" r:id="rId11"/>
    <p:sldId id="372" r:id="rId12"/>
    <p:sldId id="373" r:id="rId13"/>
    <p:sldId id="378" r:id="rId14"/>
    <p:sldId id="379" r:id="rId15"/>
    <p:sldId id="380" r:id="rId16"/>
    <p:sldId id="381" r:id="rId17"/>
    <p:sldId id="382" r:id="rId18"/>
    <p:sldId id="384" r:id="rId19"/>
    <p:sldId id="385" r:id="rId20"/>
    <p:sldId id="386" r:id="rId21"/>
    <p:sldId id="387" r:id="rId22"/>
    <p:sldId id="388" r:id="rId23"/>
    <p:sldId id="389" r:id="rId24"/>
    <p:sldId id="390" r:id="rId25"/>
    <p:sldId id="391" r:id="rId26"/>
    <p:sldId id="392" r:id="rId27"/>
    <p:sldId id="324" r:id="rId28"/>
    <p:sldId id="262" r:id="rId29"/>
    <p:sldId id="263" r:id="rId30"/>
  </p:sldIdLst>
  <p:sldSz cx="9144000" cy="5143500" type="screen16x9"/>
  <p:notesSz cx="6858000" cy="9144000"/>
  <p:embeddedFontLst>
    <p:embeddedFont>
      <p:font typeface="Average" panose="020B0604020202020204" charset="0"/>
      <p:regular r:id="rId32"/>
    </p:embeddedFont>
    <p:embeddedFont>
      <p:font typeface="Calibri" panose="020F0502020204030204" pitchFamily="34" charset="0"/>
      <p:regular r:id="rId33"/>
      <p:bold r:id="rId34"/>
      <p:italic r:id="rId35"/>
      <p:boldItalic r:id="rId36"/>
    </p:embeddedFont>
    <p:embeddedFont>
      <p:font typeface="Cambria" panose="02040503050406030204" pitchFamily="18" charset="0"/>
      <p:regular r:id="rId37"/>
      <p:bold r:id="rId38"/>
      <p:italic r:id="rId39"/>
      <p:boldItalic r:id="rId40"/>
    </p:embeddedFont>
    <p:embeddedFont>
      <p:font typeface="Oswald" panose="00000500000000000000" pitchFamily="2" charset="0"/>
      <p:regular r:id="rId41"/>
      <p:bold r:id="rId42"/>
    </p:embeddedFont>
    <p:embeddedFont>
      <p:font typeface="Source Code Pro" panose="020B0509030403020204" pitchFamily="49" charset="0"/>
      <p:regular r:id="rId43"/>
      <p:bold r:id="rId44"/>
      <p:italic r:id="rId45"/>
      <p:boldItalic r:id="rId46"/>
    </p:embeddedFont>
    <p:embeddedFont>
      <p:font typeface="Wingdings 2" panose="05020102010507070707" pitchFamily="18" charset="2"/>
      <p:regular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38" y="6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c6f80d1f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c6f80d1f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80d1f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80d1f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5" y="0"/>
            <a:ext cx="9144000" cy="312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endParaRPr/>
          </a:p>
        </p:txBody>
      </p:sp>
      <p:sp>
        <p:nvSpPr>
          <p:cNvPr id="13" name="Google Shape;13;p2"/>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21" name="Google Shape;21;p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26" name="Google Shape;26;p5"/>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 name="Google Shape;27;p5"/>
          <p:cNvSpPr txBox="1">
            <a:spLocks noGrp="1"/>
          </p:cNvSpPr>
          <p:nvPr>
            <p:ph type="body" idx="1"/>
          </p:nvPr>
        </p:nvSpPr>
        <p:spPr>
          <a:xfrm>
            <a:off x="311700" y="1468825"/>
            <a:ext cx="3999900" cy="3099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body" idx="2"/>
          </p:nvPr>
        </p:nvSpPr>
        <p:spPr>
          <a:xfrm>
            <a:off x="4832400" y="1468825"/>
            <a:ext cx="3999900" cy="3099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100"/>
              <a:buFont typeface="Oswald"/>
              <a:buNone/>
              <a:defRPr sz="2100">
                <a:latin typeface="Oswald"/>
                <a:ea typeface="Oswald"/>
                <a:cs typeface="Oswald"/>
                <a:sym typeface="Oswald"/>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w="28575" cap="flat" cmpd="sng">
            <a:solidFill>
              <a:schemeClr val="dk1"/>
            </a:solidFill>
            <a:prstDash val="lgDash"/>
            <a:round/>
            <a:headEnd type="none" w="sm" len="sm"/>
            <a:tailEnd type="none" w="sm" len="sm"/>
          </a:ln>
        </p:spPr>
      </p:cxnSp>
      <p:sp>
        <p:nvSpPr>
          <p:cNvPr id="53" name="Google Shape;53;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7" name="Rectangle 6"/>
          <p:cNvSpPr>
            <a:spLocks noChangeAspect="1"/>
          </p:cNvSpPr>
          <p:nvPr/>
        </p:nvSpPr>
        <p:spPr>
          <a:xfrm>
            <a:off x="330214" y="460805"/>
            <a:ext cx="8482004" cy="89197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4" y="526617"/>
            <a:ext cx="8272212" cy="76035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435895" y="1635373"/>
            <a:ext cx="8272211" cy="275872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7918725" y="4467103"/>
            <a:ext cx="789381" cy="273844"/>
          </a:xfrm>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30331026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dern-writer">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468825"/>
            <a:ext cx="8520600" cy="30999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marL="1371600" lvl="2"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marL="1828800" lvl="3"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marL="2286000" lvl="4"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marL="2743200" lvl="5"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marL="3200400" lvl="6"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marL="3657600" lvl="7"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marL="4114800" lvl="8" indent="-3175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6" r:id="rId4"/>
    <p:sldLayoutId id="2147483657" r:id="rId5"/>
    <p:sldLayoutId id="2147483660"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apachefriends.org/es/download.html"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sap.com/products/powerdesigner-data-modeling-tools.html"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subTitle" idx="1"/>
          </p:nvPr>
        </p:nvSpPr>
        <p:spPr>
          <a:xfrm>
            <a:off x="-75475" y="1804925"/>
            <a:ext cx="72210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solidFill>
                  <a:schemeClr val="lt1"/>
                </a:solidFill>
              </a:rPr>
              <a:t>ELECTRODOMÉSTICOS RESTFUL CON BDD LOCAL en JAVA</a:t>
            </a:r>
            <a:endParaRPr dirty="0">
              <a:solidFill>
                <a:schemeClr val="lt1"/>
              </a:solidFill>
            </a:endParaRPr>
          </a:p>
        </p:txBody>
      </p:sp>
      <p:pic>
        <p:nvPicPr>
          <p:cNvPr id="63" name="Google Shape;63;p13" descr="INVESTIGADORES – RACKLY"/>
          <p:cNvPicPr preferRelativeResize="0"/>
          <p:nvPr/>
        </p:nvPicPr>
        <p:blipFill rotWithShape="1">
          <a:blip r:embed="rId3">
            <a:alphaModFix/>
          </a:blip>
          <a:srcRect/>
          <a:stretch/>
        </p:blipFill>
        <p:spPr>
          <a:xfrm>
            <a:off x="404513" y="427656"/>
            <a:ext cx="6862034" cy="1292889"/>
          </a:xfrm>
          <a:prstGeom prst="rect">
            <a:avLst/>
          </a:prstGeom>
          <a:noFill/>
          <a:ln>
            <a:noFill/>
          </a:ln>
        </p:spPr>
      </p:pic>
      <p:pic>
        <p:nvPicPr>
          <p:cNvPr id="64" name="Google Shape;64;p13" descr="Resultado de imagen para monster.inc .png"/>
          <p:cNvPicPr preferRelativeResize="0"/>
          <p:nvPr/>
        </p:nvPicPr>
        <p:blipFill rotWithShape="1">
          <a:blip r:embed="rId4">
            <a:alphaModFix/>
          </a:blip>
          <a:srcRect/>
          <a:stretch/>
        </p:blipFill>
        <p:spPr>
          <a:xfrm flipH="1">
            <a:off x="6548850" y="1057160"/>
            <a:ext cx="2144725" cy="2121714"/>
          </a:xfrm>
          <a:prstGeom prst="rect">
            <a:avLst/>
          </a:prstGeom>
          <a:noFill/>
          <a:ln>
            <a:noFill/>
          </a:ln>
        </p:spPr>
      </p:pic>
      <p:sp>
        <p:nvSpPr>
          <p:cNvPr id="65" name="Google Shape;65;p13"/>
          <p:cNvSpPr txBox="1"/>
          <p:nvPr/>
        </p:nvSpPr>
        <p:spPr>
          <a:xfrm>
            <a:off x="631770" y="3653937"/>
            <a:ext cx="3697500" cy="923400"/>
          </a:xfrm>
          <a:prstGeom prst="rect">
            <a:avLst/>
          </a:prstGeom>
          <a:noFill/>
          <a:ln>
            <a:noFill/>
          </a:ln>
        </p:spPr>
        <p:txBody>
          <a:bodyPr spcFirstLastPara="1" wrap="square" lIns="91425" tIns="45700" rIns="91425" bIns="45700" anchor="t" anchorCtr="0">
            <a:spAutoFit/>
          </a:bodyPr>
          <a:lstStyle/>
          <a:p>
            <a:pPr marL="95250" marR="0" lvl="0" indent="0" algn="l" rtl="0">
              <a:lnSpc>
                <a:spcPct val="100000"/>
              </a:lnSpc>
              <a:spcBef>
                <a:spcPts val="0"/>
              </a:spcBef>
              <a:spcAft>
                <a:spcPts val="0"/>
              </a:spcAft>
              <a:buNone/>
            </a:pPr>
            <a:r>
              <a:rPr lang="es" sz="2000" b="1" i="0" u="none" strike="noStrike" cap="none">
                <a:solidFill>
                  <a:schemeClr val="dk2"/>
                </a:solidFill>
                <a:latin typeface="Average"/>
                <a:ea typeface="Average"/>
                <a:cs typeface="Average"/>
                <a:sym typeface="Average"/>
              </a:rPr>
              <a:t>Tutor:</a:t>
            </a:r>
            <a:endParaRPr>
              <a:solidFill>
                <a:schemeClr val="dk2"/>
              </a:solidFill>
            </a:endParaRPr>
          </a:p>
          <a:p>
            <a:pPr marL="95250" marR="0" lvl="0" indent="0" algn="l" rtl="0">
              <a:lnSpc>
                <a:spcPct val="100000"/>
              </a:lnSpc>
              <a:spcBef>
                <a:spcPts val="0"/>
              </a:spcBef>
              <a:spcAft>
                <a:spcPts val="0"/>
              </a:spcAft>
              <a:buNone/>
            </a:pPr>
            <a:r>
              <a:rPr lang="es" sz="2000" b="0" i="0" u="none" strike="noStrike" cap="none">
                <a:solidFill>
                  <a:schemeClr val="dk2"/>
                </a:solidFill>
                <a:latin typeface="Average"/>
                <a:ea typeface="Average"/>
                <a:cs typeface="Average"/>
                <a:sym typeface="Average"/>
              </a:rPr>
              <a:t>Ing. Mauricio Campaña</a:t>
            </a:r>
            <a:endParaRPr>
              <a:solidFill>
                <a:schemeClr val="dk2"/>
              </a:solidFill>
            </a:endParaRPr>
          </a:p>
          <a:p>
            <a:pPr marL="95250" marR="0" lvl="0" indent="0" algn="l" rtl="0">
              <a:lnSpc>
                <a:spcPct val="100000"/>
              </a:lnSpc>
              <a:spcBef>
                <a:spcPts val="0"/>
              </a:spcBef>
              <a:spcAft>
                <a:spcPts val="0"/>
              </a:spcAft>
              <a:buNone/>
            </a:pPr>
            <a:endParaRPr/>
          </a:p>
        </p:txBody>
      </p:sp>
      <p:pic>
        <p:nvPicPr>
          <p:cNvPr id="66" name="Google Shape;66;p13" title="image-removebg-preview.png"/>
          <p:cNvPicPr preferRelativeResize="0"/>
          <p:nvPr/>
        </p:nvPicPr>
        <p:blipFill>
          <a:blip r:embed="rId5">
            <a:alphaModFix/>
          </a:blip>
          <a:stretch>
            <a:fillRect/>
          </a:stretch>
        </p:blipFill>
        <p:spPr>
          <a:xfrm>
            <a:off x="7379864" y="1804914"/>
            <a:ext cx="170075" cy="199675"/>
          </a:xfrm>
          <a:prstGeom prst="rect">
            <a:avLst/>
          </a:prstGeom>
          <a:noFill/>
          <a:ln>
            <a:noFill/>
          </a:ln>
        </p:spPr>
      </p:pic>
      <p:sp>
        <p:nvSpPr>
          <p:cNvPr id="67" name="Google Shape;67;p13"/>
          <p:cNvSpPr txBox="1"/>
          <p:nvPr/>
        </p:nvSpPr>
        <p:spPr>
          <a:xfrm>
            <a:off x="4630795" y="3452187"/>
            <a:ext cx="3697500" cy="2154900"/>
          </a:xfrm>
          <a:prstGeom prst="rect">
            <a:avLst/>
          </a:prstGeom>
          <a:noFill/>
          <a:ln>
            <a:noFill/>
          </a:ln>
        </p:spPr>
        <p:txBody>
          <a:bodyPr spcFirstLastPara="1" wrap="square" lIns="91425" tIns="45700" rIns="91425" bIns="45700" anchor="t" anchorCtr="0">
            <a:spAutoFit/>
          </a:bodyPr>
          <a:lstStyle/>
          <a:p>
            <a:pPr marL="95250" marR="0" lvl="0" indent="0" algn="l" rtl="0">
              <a:lnSpc>
                <a:spcPct val="100000"/>
              </a:lnSpc>
              <a:spcBef>
                <a:spcPts val="0"/>
              </a:spcBef>
              <a:spcAft>
                <a:spcPts val="0"/>
              </a:spcAft>
              <a:buNone/>
            </a:pPr>
            <a:r>
              <a:rPr lang="es" sz="2000" b="1">
                <a:solidFill>
                  <a:schemeClr val="dk2"/>
                </a:solidFill>
                <a:latin typeface="Average"/>
                <a:ea typeface="Average"/>
                <a:cs typeface="Average"/>
                <a:sym typeface="Average"/>
              </a:rPr>
              <a:t>Integrantes</a:t>
            </a:r>
            <a:r>
              <a:rPr lang="es" sz="2000" b="1" i="0" u="none" strike="noStrike" cap="none">
                <a:solidFill>
                  <a:schemeClr val="dk2"/>
                </a:solidFill>
                <a:latin typeface="Average"/>
                <a:ea typeface="Average"/>
                <a:cs typeface="Average"/>
                <a:sym typeface="Average"/>
              </a:rPr>
              <a:t>:</a:t>
            </a:r>
            <a:endParaRPr>
              <a:solidFill>
                <a:schemeClr val="dk2"/>
              </a:solidFill>
            </a:endParaRPr>
          </a:p>
          <a:p>
            <a:pPr marL="95250" marR="0" lvl="0" indent="0" algn="l" rtl="0">
              <a:lnSpc>
                <a:spcPct val="100000"/>
              </a:lnSpc>
              <a:spcBef>
                <a:spcPts val="0"/>
              </a:spcBef>
              <a:spcAft>
                <a:spcPts val="0"/>
              </a:spcAft>
              <a:buNone/>
            </a:pPr>
            <a:r>
              <a:rPr lang="es" sz="2000">
                <a:solidFill>
                  <a:schemeClr val="dk2"/>
                </a:solidFill>
                <a:latin typeface="Average"/>
                <a:ea typeface="Average"/>
                <a:cs typeface="Average"/>
                <a:sym typeface="Average"/>
              </a:rPr>
              <a:t>Aviles Daniel</a:t>
            </a:r>
            <a:endParaRPr sz="2000">
              <a:solidFill>
                <a:schemeClr val="dk2"/>
              </a:solidFill>
              <a:latin typeface="Average"/>
              <a:ea typeface="Average"/>
              <a:cs typeface="Average"/>
              <a:sym typeface="Average"/>
            </a:endParaRPr>
          </a:p>
          <a:p>
            <a:pPr marL="95250" marR="0" lvl="0" indent="0" algn="l" rtl="0">
              <a:lnSpc>
                <a:spcPct val="100000"/>
              </a:lnSpc>
              <a:spcBef>
                <a:spcPts val="0"/>
              </a:spcBef>
              <a:spcAft>
                <a:spcPts val="0"/>
              </a:spcAft>
              <a:buNone/>
            </a:pPr>
            <a:r>
              <a:rPr lang="es" sz="2000">
                <a:solidFill>
                  <a:schemeClr val="dk2"/>
                </a:solidFill>
                <a:latin typeface="Average"/>
                <a:ea typeface="Average"/>
                <a:cs typeface="Average"/>
                <a:sym typeface="Average"/>
              </a:rPr>
              <a:t>Echeverría Luis</a:t>
            </a:r>
            <a:endParaRPr sz="2000">
              <a:solidFill>
                <a:schemeClr val="dk2"/>
              </a:solidFill>
              <a:latin typeface="Average"/>
              <a:ea typeface="Average"/>
              <a:cs typeface="Average"/>
              <a:sym typeface="Average"/>
            </a:endParaRPr>
          </a:p>
          <a:p>
            <a:pPr marL="95250" marR="0" lvl="0" indent="0" algn="l" rtl="0">
              <a:lnSpc>
                <a:spcPct val="100000"/>
              </a:lnSpc>
              <a:spcBef>
                <a:spcPts val="0"/>
              </a:spcBef>
              <a:spcAft>
                <a:spcPts val="0"/>
              </a:spcAft>
              <a:buNone/>
            </a:pPr>
            <a:r>
              <a:rPr lang="es" sz="2000">
                <a:solidFill>
                  <a:schemeClr val="dk2"/>
                </a:solidFill>
                <a:latin typeface="Average"/>
                <a:ea typeface="Average"/>
                <a:cs typeface="Average"/>
                <a:sym typeface="Average"/>
              </a:rPr>
              <a:t>Oña Yorman</a:t>
            </a:r>
            <a:endParaRPr sz="2000">
              <a:solidFill>
                <a:schemeClr val="dk2"/>
              </a:solidFill>
              <a:latin typeface="Average"/>
              <a:ea typeface="Average"/>
              <a:cs typeface="Average"/>
              <a:sym typeface="Average"/>
            </a:endParaRPr>
          </a:p>
          <a:p>
            <a:pPr marL="95250" marR="0" lvl="0" indent="0" algn="l" rtl="0">
              <a:lnSpc>
                <a:spcPct val="100000"/>
              </a:lnSpc>
              <a:spcBef>
                <a:spcPts val="0"/>
              </a:spcBef>
              <a:spcAft>
                <a:spcPts val="0"/>
              </a:spcAft>
              <a:buNone/>
            </a:pPr>
            <a:r>
              <a:rPr lang="es" sz="2000">
                <a:solidFill>
                  <a:schemeClr val="dk2"/>
                </a:solidFill>
                <a:latin typeface="Average"/>
                <a:ea typeface="Average"/>
                <a:cs typeface="Average"/>
                <a:sym typeface="Average"/>
              </a:rPr>
              <a:t>Rivera Sebastián</a:t>
            </a:r>
            <a:endParaRPr sz="2000">
              <a:solidFill>
                <a:schemeClr val="dk2"/>
              </a:solidFill>
              <a:latin typeface="Average"/>
              <a:ea typeface="Average"/>
              <a:cs typeface="Average"/>
              <a:sym typeface="Average"/>
            </a:endParaRPr>
          </a:p>
          <a:p>
            <a:pPr marL="95250" marR="0" lvl="0" indent="0" algn="l" rtl="0">
              <a:lnSpc>
                <a:spcPct val="100000"/>
              </a:lnSpc>
              <a:spcBef>
                <a:spcPts val="0"/>
              </a:spcBef>
              <a:spcAft>
                <a:spcPts val="0"/>
              </a:spcAft>
              <a:buNone/>
            </a:pPr>
            <a:endParaRPr sz="2000">
              <a:solidFill>
                <a:schemeClr val="dk2"/>
              </a:solidFill>
              <a:latin typeface="Average"/>
              <a:ea typeface="Average"/>
              <a:cs typeface="Average"/>
              <a:sym typeface="Average"/>
            </a:endParaRPr>
          </a:p>
          <a:p>
            <a:pPr marL="95250" marR="0" lvl="0" indent="0" algn="l" rtl="0">
              <a:lnSpc>
                <a:spcPct val="100000"/>
              </a:lnSpc>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17F433-F8C1-494A-B17A-90C4EFD1E953}"/>
              </a:ext>
            </a:extLst>
          </p:cNvPr>
          <p:cNvSpPr>
            <a:spLocks noGrp="1"/>
          </p:cNvSpPr>
          <p:nvPr>
            <p:ph type="title"/>
          </p:nvPr>
        </p:nvSpPr>
        <p:spPr>
          <a:xfrm>
            <a:off x="435894" y="496800"/>
            <a:ext cx="8272212" cy="760350"/>
          </a:xfrm>
        </p:spPr>
        <p:txBody>
          <a:bodyPr>
            <a:normAutofit/>
          </a:bodyPr>
          <a:lstStyle/>
          <a:p>
            <a:r>
              <a:rPr lang="es-ES" dirty="0"/>
              <a:t>IV: DESARROLLO – MODELADO BASE DE DATOS</a:t>
            </a:r>
          </a:p>
        </p:txBody>
      </p:sp>
      <p:sp>
        <p:nvSpPr>
          <p:cNvPr id="3" name="Marcador de contenido 2">
            <a:extLst>
              <a:ext uri="{FF2B5EF4-FFF2-40B4-BE49-F238E27FC236}">
                <a16:creationId xmlns:a16="http://schemas.microsoft.com/office/drawing/2014/main" id="{D4589CCE-0A02-419E-BAC6-A9E2B5B48B46}"/>
              </a:ext>
            </a:extLst>
          </p:cNvPr>
          <p:cNvSpPr>
            <a:spLocks noGrp="1"/>
          </p:cNvSpPr>
          <p:nvPr>
            <p:ph idx="1"/>
          </p:nvPr>
        </p:nvSpPr>
        <p:spPr>
          <a:xfrm>
            <a:off x="146540" y="1396230"/>
            <a:ext cx="6891233" cy="923461"/>
          </a:xfrm>
        </p:spPr>
        <p:txBody>
          <a:bodyPr>
            <a:normAutofit/>
          </a:bodyPr>
          <a:lstStyle/>
          <a:p>
            <a:pPr marL="0" indent="0">
              <a:lnSpc>
                <a:spcPct val="150000"/>
              </a:lnSpc>
              <a:spcAft>
                <a:spcPts val="600"/>
              </a:spcAft>
              <a:buNone/>
            </a:pPr>
            <a:r>
              <a:rPr lang="es-EC" sz="1050" dirty="0">
                <a:solidFill>
                  <a:schemeClr val="tx1"/>
                </a:solidFill>
                <a:latin typeface="+mj-lt"/>
                <a:ea typeface="Times New Roman" panose="02020603050405020304" pitchFamily="18" charset="0"/>
                <a:cs typeface="Times New Roman" panose="02020603050405020304" pitchFamily="18" charset="0"/>
              </a:rPr>
              <a:t>Crearemos un nuevo modelo conceptual de la base de datos con las relaciones correspondientes para que el sistema funcione de forma correcta.</a:t>
            </a:r>
            <a:endParaRPr lang="es-MX" sz="1050" dirty="0">
              <a:solidFill>
                <a:schemeClr val="tx1"/>
              </a:solidFill>
              <a:latin typeface="+mj-lt"/>
              <a:cs typeface="Times New Roman" panose="02020603050405020304" pitchFamily="18" charset="0"/>
            </a:endParaRPr>
          </a:p>
          <a:p>
            <a:pPr>
              <a:lnSpc>
                <a:spcPct val="150000"/>
              </a:lnSpc>
              <a:spcAft>
                <a:spcPts val="600"/>
              </a:spcAft>
            </a:pPr>
            <a:endParaRPr lang="es-ES" dirty="0"/>
          </a:p>
        </p:txBody>
      </p:sp>
      <p:pic>
        <p:nvPicPr>
          <p:cNvPr id="7" name="Imagen 6">
            <a:extLst>
              <a:ext uri="{FF2B5EF4-FFF2-40B4-BE49-F238E27FC236}">
                <a16:creationId xmlns:a16="http://schemas.microsoft.com/office/drawing/2014/main" id="{EFCC078A-15EC-495D-8C8F-396A781BF9EF}"/>
              </a:ext>
            </a:extLst>
          </p:cNvPr>
          <p:cNvPicPr/>
          <p:nvPr/>
        </p:nvPicPr>
        <p:blipFill rotWithShape="1">
          <a:blip r:embed="rId2"/>
          <a:srcRect l="4515" t="18060" r="54704" b="22241"/>
          <a:stretch/>
        </p:blipFill>
        <p:spPr bwMode="auto">
          <a:xfrm>
            <a:off x="146540" y="2112563"/>
            <a:ext cx="2443163" cy="20116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pic>
        <p:nvPicPr>
          <p:cNvPr id="10" name="Imagen 9">
            <a:extLst>
              <a:ext uri="{FF2B5EF4-FFF2-40B4-BE49-F238E27FC236}">
                <a16:creationId xmlns:a16="http://schemas.microsoft.com/office/drawing/2014/main" id="{F44F668E-4304-4E90-9C46-C25B10195CCF}"/>
              </a:ext>
            </a:extLst>
          </p:cNvPr>
          <p:cNvPicPr/>
          <p:nvPr/>
        </p:nvPicPr>
        <p:blipFill>
          <a:blip r:embed="rId3">
            <a:extLst>
              <a:ext uri="{28A0092B-C50C-407E-A947-70E740481C1C}">
                <a14:useLocalDpi xmlns:a14="http://schemas.microsoft.com/office/drawing/2010/main" val="0"/>
              </a:ext>
            </a:extLst>
          </a:blip>
          <a:stretch>
            <a:fillRect/>
          </a:stretch>
        </p:blipFill>
        <p:spPr>
          <a:xfrm>
            <a:off x="2903313" y="1614011"/>
            <a:ext cx="3805600" cy="2133260"/>
          </a:xfrm>
          <a:prstGeom prst="rect">
            <a:avLst/>
          </a:prstGeom>
        </p:spPr>
      </p:pic>
      <p:pic>
        <p:nvPicPr>
          <p:cNvPr id="11" name="Imagen 10">
            <a:extLst>
              <a:ext uri="{FF2B5EF4-FFF2-40B4-BE49-F238E27FC236}">
                <a16:creationId xmlns:a16="http://schemas.microsoft.com/office/drawing/2014/main" id="{02ACD3BA-6403-4514-A745-02BD02FDAA4B}"/>
              </a:ext>
            </a:extLst>
          </p:cNvPr>
          <p:cNvPicPr/>
          <p:nvPr/>
        </p:nvPicPr>
        <p:blipFill>
          <a:blip r:embed="rId4">
            <a:extLst>
              <a:ext uri="{28A0092B-C50C-407E-A947-70E740481C1C}">
                <a14:useLocalDpi xmlns:a14="http://schemas.microsoft.com/office/drawing/2010/main" val="0"/>
              </a:ext>
            </a:extLst>
          </a:blip>
          <a:stretch>
            <a:fillRect/>
          </a:stretch>
        </p:blipFill>
        <p:spPr>
          <a:xfrm>
            <a:off x="3900271" y="3900488"/>
            <a:ext cx="1943939" cy="1029321"/>
          </a:xfrm>
          <a:prstGeom prst="rect">
            <a:avLst/>
          </a:prstGeom>
        </p:spPr>
      </p:pic>
    </p:spTree>
    <p:extLst>
      <p:ext uri="{BB962C8B-B14F-4D97-AF65-F5344CB8AC3E}">
        <p14:creationId xmlns:p14="http://schemas.microsoft.com/office/powerpoint/2010/main" val="2767168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17F433-F8C1-494A-B17A-90C4EFD1E953}"/>
              </a:ext>
            </a:extLst>
          </p:cNvPr>
          <p:cNvSpPr>
            <a:spLocks noGrp="1"/>
          </p:cNvSpPr>
          <p:nvPr>
            <p:ph type="title"/>
          </p:nvPr>
        </p:nvSpPr>
        <p:spPr>
          <a:xfrm>
            <a:off x="435894" y="496800"/>
            <a:ext cx="8272212" cy="760350"/>
          </a:xfrm>
        </p:spPr>
        <p:txBody>
          <a:bodyPr>
            <a:normAutofit/>
          </a:bodyPr>
          <a:lstStyle/>
          <a:p>
            <a:r>
              <a:rPr lang="es-ES" dirty="0"/>
              <a:t>IV: DESARROLLO – MODELADO BASE DE DATOS</a:t>
            </a:r>
          </a:p>
        </p:txBody>
      </p:sp>
      <p:sp>
        <p:nvSpPr>
          <p:cNvPr id="3" name="Marcador de contenido 2">
            <a:extLst>
              <a:ext uri="{FF2B5EF4-FFF2-40B4-BE49-F238E27FC236}">
                <a16:creationId xmlns:a16="http://schemas.microsoft.com/office/drawing/2014/main" id="{D4589CCE-0A02-419E-BAC6-A9E2B5B48B46}"/>
              </a:ext>
            </a:extLst>
          </p:cNvPr>
          <p:cNvSpPr>
            <a:spLocks noGrp="1"/>
          </p:cNvSpPr>
          <p:nvPr>
            <p:ph idx="1"/>
          </p:nvPr>
        </p:nvSpPr>
        <p:spPr>
          <a:xfrm>
            <a:off x="146540" y="1396230"/>
            <a:ext cx="6891233" cy="923461"/>
          </a:xfrm>
        </p:spPr>
        <p:txBody>
          <a:bodyPr>
            <a:normAutofit/>
          </a:bodyPr>
          <a:lstStyle/>
          <a:p>
            <a:pPr marL="0" indent="0">
              <a:lnSpc>
                <a:spcPct val="150000"/>
              </a:lnSpc>
              <a:spcAft>
                <a:spcPts val="600"/>
              </a:spcAft>
              <a:buNone/>
            </a:pPr>
            <a:r>
              <a:rPr lang="es-EC" sz="1050" dirty="0">
                <a:solidFill>
                  <a:schemeClr val="tx1"/>
                </a:solidFill>
                <a:latin typeface="+mj-lt"/>
                <a:ea typeface="Times New Roman" panose="02020603050405020304" pitchFamily="18" charset="0"/>
                <a:cs typeface="Times New Roman" panose="02020603050405020304" pitchFamily="18" charset="0"/>
              </a:rPr>
              <a:t>Procedemos a crear el modelo físico, corrigiendo los errores en caso de ser necesario y generamos los scripts de creación.</a:t>
            </a:r>
            <a:endParaRPr lang="es-MX" sz="1050" dirty="0">
              <a:solidFill>
                <a:schemeClr val="tx1"/>
              </a:solidFill>
              <a:latin typeface="+mj-lt"/>
              <a:cs typeface="Times New Roman" panose="02020603050405020304" pitchFamily="18" charset="0"/>
            </a:endParaRPr>
          </a:p>
          <a:p>
            <a:pPr>
              <a:lnSpc>
                <a:spcPct val="150000"/>
              </a:lnSpc>
              <a:spcAft>
                <a:spcPts val="600"/>
              </a:spcAft>
            </a:pPr>
            <a:endParaRPr lang="es-ES" dirty="0"/>
          </a:p>
        </p:txBody>
      </p:sp>
      <p:pic>
        <p:nvPicPr>
          <p:cNvPr id="12" name="Picture 206">
            <a:extLst>
              <a:ext uri="{FF2B5EF4-FFF2-40B4-BE49-F238E27FC236}">
                <a16:creationId xmlns:a16="http://schemas.microsoft.com/office/drawing/2014/main" id="{451065DA-8370-4099-B32B-2F25D3FD86D0}"/>
              </a:ext>
            </a:extLst>
          </p:cNvPr>
          <p:cNvPicPr/>
          <p:nvPr/>
        </p:nvPicPr>
        <p:blipFill rotWithShape="1">
          <a:blip r:embed="rId2"/>
          <a:srcRect l="4106" t="3764"/>
          <a:stretch/>
        </p:blipFill>
        <p:spPr bwMode="auto">
          <a:xfrm>
            <a:off x="246304" y="1857959"/>
            <a:ext cx="2071688" cy="22679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pic>
        <p:nvPicPr>
          <p:cNvPr id="13" name="Imagen 12">
            <a:extLst>
              <a:ext uri="{FF2B5EF4-FFF2-40B4-BE49-F238E27FC236}">
                <a16:creationId xmlns:a16="http://schemas.microsoft.com/office/drawing/2014/main" id="{159A1E56-4A85-4141-B08A-547924B17359}"/>
              </a:ext>
            </a:extLst>
          </p:cNvPr>
          <p:cNvPicPr/>
          <p:nvPr/>
        </p:nvPicPr>
        <p:blipFill>
          <a:blip r:embed="rId3">
            <a:extLst>
              <a:ext uri="{28A0092B-C50C-407E-A947-70E740481C1C}">
                <a14:useLocalDpi xmlns:a14="http://schemas.microsoft.com/office/drawing/2010/main" val="0"/>
              </a:ext>
            </a:extLst>
          </a:blip>
          <a:stretch>
            <a:fillRect/>
          </a:stretch>
        </p:blipFill>
        <p:spPr>
          <a:xfrm>
            <a:off x="2744598" y="1853717"/>
            <a:ext cx="2433689" cy="1630676"/>
          </a:xfrm>
          <a:prstGeom prst="rect">
            <a:avLst/>
          </a:prstGeom>
        </p:spPr>
      </p:pic>
      <p:pic>
        <p:nvPicPr>
          <p:cNvPr id="15" name="Imagen 14">
            <a:extLst>
              <a:ext uri="{FF2B5EF4-FFF2-40B4-BE49-F238E27FC236}">
                <a16:creationId xmlns:a16="http://schemas.microsoft.com/office/drawing/2014/main" id="{8B6AD501-2431-4C52-AC25-F407D3B2E357}"/>
              </a:ext>
            </a:extLst>
          </p:cNvPr>
          <p:cNvPicPr/>
          <p:nvPr/>
        </p:nvPicPr>
        <p:blipFill>
          <a:blip r:embed="rId4"/>
          <a:stretch>
            <a:fillRect/>
          </a:stretch>
        </p:blipFill>
        <p:spPr>
          <a:xfrm>
            <a:off x="2449032" y="3881914"/>
            <a:ext cx="4457700" cy="972026"/>
          </a:xfrm>
          <a:prstGeom prst="rect">
            <a:avLst/>
          </a:prstGeom>
        </p:spPr>
      </p:pic>
      <p:pic>
        <p:nvPicPr>
          <p:cNvPr id="16" name="Imagen 15">
            <a:extLst>
              <a:ext uri="{FF2B5EF4-FFF2-40B4-BE49-F238E27FC236}">
                <a16:creationId xmlns:a16="http://schemas.microsoft.com/office/drawing/2014/main" id="{1B8DC7AC-9FDB-4826-ACC6-E90DEB343925}"/>
              </a:ext>
            </a:extLst>
          </p:cNvPr>
          <p:cNvPicPr/>
          <p:nvPr/>
        </p:nvPicPr>
        <p:blipFill>
          <a:blip r:embed="rId5">
            <a:extLst>
              <a:ext uri="{28A0092B-C50C-407E-A947-70E740481C1C}">
                <a14:useLocalDpi xmlns:a14="http://schemas.microsoft.com/office/drawing/2010/main" val="0"/>
              </a:ext>
            </a:extLst>
          </a:blip>
          <a:stretch>
            <a:fillRect/>
          </a:stretch>
        </p:blipFill>
        <p:spPr>
          <a:xfrm>
            <a:off x="5549419" y="2124251"/>
            <a:ext cx="1357313" cy="1071563"/>
          </a:xfrm>
          <a:prstGeom prst="rect">
            <a:avLst/>
          </a:prstGeom>
        </p:spPr>
      </p:pic>
    </p:spTree>
    <p:extLst>
      <p:ext uri="{BB962C8B-B14F-4D97-AF65-F5344CB8AC3E}">
        <p14:creationId xmlns:p14="http://schemas.microsoft.com/office/powerpoint/2010/main" val="1356588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17F433-F8C1-494A-B17A-90C4EFD1E953}"/>
              </a:ext>
            </a:extLst>
          </p:cNvPr>
          <p:cNvSpPr>
            <a:spLocks noGrp="1"/>
          </p:cNvSpPr>
          <p:nvPr>
            <p:ph type="title"/>
          </p:nvPr>
        </p:nvSpPr>
        <p:spPr>
          <a:xfrm>
            <a:off x="435894" y="496800"/>
            <a:ext cx="8272212" cy="760350"/>
          </a:xfrm>
        </p:spPr>
        <p:txBody>
          <a:bodyPr>
            <a:normAutofit/>
          </a:bodyPr>
          <a:lstStyle/>
          <a:p>
            <a:r>
              <a:rPr lang="es-ES" dirty="0"/>
              <a:t>IV: DESARROLLO – CREACIÓN BASE DE DATOS</a:t>
            </a:r>
          </a:p>
        </p:txBody>
      </p:sp>
      <p:sp>
        <p:nvSpPr>
          <p:cNvPr id="3" name="Marcador de contenido 2">
            <a:extLst>
              <a:ext uri="{FF2B5EF4-FFF2-40B4-BE49-F238E27FC236}">
                <a16:creationId xmlns:a16="http://schemas.microsoft.com/office/drawing/2014/main" id="{D4589CCE-0A02-419E-BAC6-A9E2B5B48B46}"/>
              </a:ext>
            </a:extLst>
          </p:cNvPr>
          <p:cNvSpPr>
            <a:spLocks noGrp="1"/>
          </p:cNvSpPr>
          <p:nvPr>
            <p:ph idx="1"/>
          </p:nvPr>
        </p:nvSpPr>
        <p:spPr>
          <a:xfrm>
            <a:off x="146540" y="1396230"/>
            <a:ext cx="6891233" cy="923461"/>
          </a:xfrm>
        </p:spPr>
        <p:txBody>
          <a:bodyPr>
            <a:normAutofit/>
          </a:bodyPr>
          <a:lstStyle/>
          <a:p>
            <a:pPr>
              <a:lnSpc>
                <a:spcPct val="150000"/>
              </a:lnSpc>
              <a:spcAft>
                <a:spcPts val="600"/>
              </a:spcAft>
            </a:pPr>
            <a:r>
              <a:rPr lang="es-EC" sz="1050" b="1" dirty="0">
                <a:solidFill>
                  <a:srgbClr val="2F5496"/>
                </a:solidFill>
                <a:latin typeface="+mj-lt"/>
                <a:ea typeface="Times New Roman" panose="02020603050405020304" pitchFamily="18" charset="0"/>
                <a:cs typeface="Times New Roman" panose="02020603050405020304" pitchFamily="18" charset="0"/>
              </a:rPr>
              <a:t>MySQL : </a:t>
            </a:r>
            <a:r>
              <a:rPr lang="es-EC" sz="1050" dirty="0">
                <a:solidFill>
                  <a:schemeClr val="tx1"/>
                </a:solidFill>
                <a:latin typeface="+mj-lt"/>
                <a:ea typeface="Times New Roman" panose="02020603050405020304" pitchFamily="18" charset="0"/>
                <a:cs typeface="Times New Roman" panose="02020603050405020304" pitchFamily="18" charset="0"/>
              </a:rPr>
              <a:t>Ir a la pagina para descargar la herramienta </a:t>
            </a:r>
            <a:r>
              <a:rPr lang="es-EC" sz="1050" dirty="0">
                <a:solidFill>
                  <a:schemeClr val="tx1"/>
                </a:solidFill>
                <a:latin typeface="+mj-lt"/>
                <a:ea typeface="Times New Roman" panose="02020603050405020304" pitchFamily="18" charset="0"/>
                <a:cs typeface="Times New Roman" panose="02020603050405020304" pitchFamily="18" charset="0"/>
                <a:hlinkClick r:id="rId2"/>
              </a:rPr>
              <a:t>https://www.apachefriends.org/es/download.html</a:t>
            </a:r>
            <a:r>
              <a:rPr lang="es-EC" sz="1050" dirty="0">
                <a:solidFill>
                  <a:schemeClr val="tx1"/>
                </a:solidFill>
                <a:latin typeface="+mj-lt"/>
                <a:ea typeface="Times New Roman" panose="02020603050405020304" pitchFamily="18" charset="0"/>
                <a:cs typeface="Times New Roman" panose="02020603050405020304" pitchFamily="18" charset="0"/>
              </a:rPr>
              <a:t> </a:t>
            </a:r>
            <a:r>
              <a:rPr lang="es-MX" sz="1050" dirty="0">
                <a:solidFill>
                  <a:schemeClr val="tx1"/>
                </a:solidFill>
                <a:latin typeface="+mj-lt"/>
                <a:ea typeface="Times New Roman" panose="02020603050405020304" pitchFamily="18" charset="0"/>
                <a:cs typeface="Times New Roman" panose="02020603050405020304" pitchFamily="18" charset="0"/>
              </a:rPr>
              <a:t>y descargar la versión de su preferencia</a:t>
            </a:r>
            <a:r>
              <a:rPr lang="es-EC" sz="1050" dirty="0">
                <a:solidFill>
                  <a:schemeClr val="tx1"/>
                </a:solidFill>
                <a:latin typeface="+mj-lt"/>
                <a:ea typeface="Times New Roman" panose="02020603050405020304" pitchFamily="18" charset="0"/>
                <a:cs typeface="Times New Roman" panose="02020603050405020304" pitchFamily="18" charset="0"/>
              </a:rPr>
              <a:t> </a:t>
            </a:r>
            <a:endParaRPr lang="es-ES" dirty="0"/>
          </a:p>
        </p:txBody>
      </p:sp>
      <p:pic>
        <p:nvPicPr>
          <p:cNvPr id="4" name="Imagen 3">
            <a:extLst>
              <a:ext uri="{FF2B5EF4-FFF2-40B4-BE49-F238E27FC236}">
                <a16:creationId xmlns:a16="http://schemas.microsoft.com/office/drawing/2014/main" id="{73F3BB48-42C7-4395-84D7-188701CB2F80}"/>
              </a:ext>
            </a:extLst>
          </p:cNvPr>
          <p:cNvPicPr>
            <a:picLocks noChangeAspect="1"/>
          </p:cNvPicPr>
          <p:nvPr/>
        </p:nvPicPr>
        <p:blipFill>
          <a:blip r:embed="rId3"/>
          <a:stretch>
            <a:fillRect/>
          </a:stretch>
        </p:blipFill>
        <p:spPr>
          <a:xfrm>
            <a:off x="1777255" y="2137633"/>
            <a:ext cx="3960774" cy="2833573"/>
          </a:xfrm>
          <a:prstGeom prst="rect">
            <a:avLst/>
          </a:prstGeom>
        </p:spPr>
      </p:pic>
    </p:spTree>
    <p:extLst>
      <p:ext uri="{BB962C8B-B14F-4D97-AF65-F5344CB8AC3E}">
        <p14:creationId xmlns:p14="http://schemas.microsoft.com/office/powerpoint/2010/main" val="964533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17F433-F8C1-494A-B17A-90C4EFD1E953}"/>
              </a:ext>
            </a:extLst>
          </p:cNvPr>
          <p:cNvSpPr>
            <a:spLocks noGrp="1"/>
          </p:cNvSpPr>
          <p:nvPr>
            <p:ph type="title"/>
          </p:nvPr>
        </p:nvSpPr>
        <p:spPr>
          <a:xfrm>
            <a:off x="435894" y="496800"/>
            <a:ext cx="8272212" cy="760350"/>
          </a:xfrm>
        </p:spPr>
        <p:txBody>
          <a:bodyPr>
            <a:normAutofit/>
          </a:bodyPr>
          <a:lstStyle/>
          <a:p>
            <a:r>
              <a:rPr lang="es-ES" dirty="0"/>
              <a:t>IV: DESARROLLO – SERVIDOR</a:t>
            </a:r>
          </a:p>
        </p:txBody>
      </p:sp>
      <p:sp>
        <p:nvSpPr>
          <p:cNvPr id="3" name="Marcador de contenido 2">
            <a:extLst>
              <a:ext uri="{FF2B5EF4-FFF2-40B4-BE49-F238E27FC236}">
                <a16:creationId xmlns:a16="http://schemas.microsoft.com/office/drawing/2014/main" id="{D4589CCE-0A02-419E-BAC6-A9E2B5B48B46}"/>
              </a:ext>
            </a:extLst>
          </p:cNvPr>
          <p:cNvSpPr>
            <a:spLocks noGrp="1"/>
          </p:cNvSpPr>
          <p:nvPr>
            <p:ph idx="1"/>
          </p:nvPr>
        </p:nvSpPr>
        <p:spPr>
          <a:xfrm>
            <a:off x="0" y="1396230"/>
            <a:ext cx="7037773" cy="923461"/>
          </a:xfrm>
        </p:spPr>
        <p:txBody>
          <a:bodyPr>
            <a:normAutofit/>
          </a:bodyPr>
          <a:lstStyle/>
          <a:p>
            <a:pPr marL="0" indent="0">
              <a:lnSpc>
                <a:spcPct val="107000"/>
              </a:lnSpc>
              <a:spcAft>
                <a:spcPts val="600"/>
              </a:spcAft>
              <a:buNone/>
            </a:pPr>
            <a:r>
              <a:rPr lang="es-EC" sz="1050" b="1" dirty="0">
                <a:solidFill>
                  <a:srgbClr val="2F5496"/>
                </a:solidFill>
                <a:latin typeface="+mj-lt"/>
                <a:ea typeface="Times New Roman" panose="02020603050405020304" pitchFamily="18" charset="0"/>
                <a:cs typeface="Times New Roman" panose="02020603050405020304" pitchFamily="18" charset="0"/>
              </a:rPr>
              <a:t>CREACIÓN: </a:t>
            </a:r>
            <a:r>
              <a:rPr lang="es-MX" sz="1050" dirty="0">
                <a:solidFill>
                  <a:schemeClr val="tx1"/>
                </a:solidFill>
                <a:latin typeface="+mj-lt"/>
                <a:ea typeface="Times New Roman" panose="02020603050405020304" pitchFamily="18" charset="0"/>
                <a:cs typeface="Times New Roman" panose="02020603050405020304" pitchFamily="18" charset="0"/>
              </a:rPr>
              <a:t>Creación del proyecto para el servidor Para la creación de un proyecto nuevo en el servidor se escoge de tipo Aplicación Web ASP.NET Framework</a:t>
            </a:r>
          </a:p>
          <a:p>
            <a:pPr marL="0" indent="0">
              <a:lnSpc>
                <a:spcPct val="107000"/>
              </a:lnSpc>
              <a:spcAft>
                <a:spcPts val="600"/>
              </a:spcAft>
              <a:buNone/>
            </a:pPr>
            <a:endParaRPr lang="es-ES" dirty="0"/>
          </a:p>
        </p:txBody>
      </p:sp>
      <p:pic>
        <p:nvPicPr>
          <p:cNvPr id="9" name="Picture 215">
            <a:extLst>
              <a:ext uri="{FF2B5EF4-FFF2-40B4-BE49-F238E27FC236}">
                <a16:creationId xmlns:a16="http://schemas.microsoft.com/office/drawing/2014/main" id="{FDB30E84-D015-4B81-B8D3-862BC77B74F6}"/>
              </a:ext>
            </a:extLst>
          </p:cNvPr>
          <p:cNvPicPr/>
          <p:nvPr/>
        </p:nvPicPr>
        <p:blipFill>
          <a:blip r:embed="rId2"/>
          <a:stretch>
            <a:fillRect/>
          </a:stretch>
        </p:blipFill>
        <p:spPr>
          <a:xfrm>
            <a:off x="1737225" y="1934944"/>
            <a:ext cx="3563324" cy="2711756"/>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3556091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17F433-F8C1-494A-B17A-90C4EFD1E953}"/>
              </a:ext>
            </a:extLst>
          </p:cNvPr>
          <p:cNvSpPr>
            <a:spLocks noGrp="1"/>
          </p:cNvSpPr>
          <p:nvPr>
            <p:ph type="title"/>
          </p:nvPr>
        </p:nvSpPr>
        <p:spPr>
          <a:xfrm>
            <a:off x="435894" y="496800"/>
            <a:ext cx="8272212" cy="760350"/>
          </a:xfrm>
        </p:spPr>
        <p:txBody>
          <a:bodyPr>
            <a:normAutofit/>
          </a:bodyPr>
          <a:lstStyle/>
          <a:p>
            <a:r>
              <a:rPr lang="es-ES" dirty="0"/>
              <a:t>IV: DESARROLLO – SERVIDOR</a:t>
            </a:r>
          </a:p>
        </p:txBody>
      </p:sp>
      <p:sp>
        <p:nvSpPr>
          <p:cNvPr id="3" name="Marcador de contenido 2">
            <a:extLst>
              <a:ext uri="{FF2B5EF4-FFF2-40B4-BE49-F238E27FC236}">
                <a16:creationId xmlns:a16="http://schemas.microsoft.com/office/drawing/2014/main" id="{D4589CCE-0A02-419E-BAC6-A9E2B5B48B46}"/>
              </a:ext>
            </a:extLst>
          </p:cNvPr>
          <p:cNvSpPr>
            <a:spLocks noGrp="1"/>
          </p:cNvSpPr>
          <p:nvPr>
            <p:ph idx="1"/>
          </p:nvPr>
        </p:nvSpPr>
        <p:spPr>
          <a:xfrm>
            <a:off x="318053" y="1366413"/>
            <a:ext cx="6719720" cy="1205337"/>
          </a:xfrm>
        </p:spPr>
        <p:txBody>
          <a:bodyPr>
            <a:normAutofit fontScale="92500" lnSpcReduction="20000"/>
          </a:bodyPr>
          <a:lstStyle/>
          <a:p>
            <a:pPr lvl="0" algn="just"/>
            <a:r>
              <a:rPr lang="es-CO" b="1" dirty="0"/>
              <a:t>Crear entidades a partir de la base de datos: </a:t>
            </a:r>
            <a:r>
              <a:rPr lang="es-ES" dirty="0"/>
              <a:t>agregar nuevo elemento ADO </a:t>
            </a:r>
            <a:r>
              <a:rPr lang="es-ES" dirty="0" err="1"/>
              <a:t>Entity</a:t>
            </a:r>
            <a:r>
              <a:rPr lang="es-ES" dirty="0"/>
              <a:t> </a:t>
            </a:r>
            <a:r>
              <a:rPr lang="es-ES" dirty="0" err="1"/>
              <a:t>From</a:t>
            </a:r>
            <a:r>
              <a:rPr lang="es-ES" dirty="0"/>
              <a:t> </a:t>
            </a:r>
            <a:r>
              <a:rPr lang="es-ES" dirty="0" err="1"/>
              <a:t>Database</a:t>
            </a:r>
            <a:r>
              <a:rPr lang="es-ES" dirty="0"/>
              <a:t>. </a:t>
            </a:r>
            <a:r>
              <a:rPr lang="es-ES" dirty="0" err="1"/>
              <a:t>Clid</a:t>
            </a:r>
            <a:r>
              <a:rPr lang="es-ES" dirty="0"/>
              <a:t> derecho sobre la aplicación + Agregar + Nuevo elemento.</a:t>
            </a:r>
            <a:endParaRPr lang="es-EC" dirty="0"/>
          </a:p>
          <a:p>
            <a:pPr marL="0" indent="0">
              <a:lnSpc>
                <a:spcPct val="107000"/>
              </a:lnSpc>
              <a:spcAft>
                <a:spcPts val="600"/>
              </a:spcAft>
              <a:buNone/>
            </a:pPr>
            <a:endParaRPr lang="es-ES" dirty="0"/>
          </a:p>
        </p:txBody>
      </p:sp>
      <p:pic>
        <p:nvPicPr>
          <p:cNvPr id="6" name="Imagen 5">
            <a:extLst>
              <a:ext uri="{FF2B5EF4-FFF2-40B4-BE49-F238E27FC236}">
                <a16:creationId xmlns:a16="http://schemas.microsoft.com/office/drawing/2014/main" id="{BCDB8FEB-2D1B-4CC6-BF58-110A9F79094D}"/>
              </a:ext>
            </a:extLst>
          </p:cNvPr>
          <p:cNvPicPr/>
          <p:nvPr/>
        </p:nvPicPr>
        <p:blipFill rotWithShape="1">
          <a:blip r:embed="rId2">
            <a:extLst>
              <a:ext uri="{28A0092B-C50C-407E-A947-70E740481C1C}">
                <a14:useLocalDpi xmlns:a14="http://schemas.microsoft.com/office/drawing/2010/main" val="0"/>
              </a:ext>
            </a:extLst>
          </a:blip>
          <a:srcRect r="55245" b="16125"/>
          <a:stretch/>
        </p:blipFill>
        <p:spPr bwMode="auto">
          <a:xfrm>
            <a:off x="2602168" y="2312565"/>
            <a:ext cx="2489897" cy="273684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86069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17F433-F8C1-494A-B17A-90C4EFD1E953}"/>
              </a:ext>
            </a:extLst>
          </p:cNvPr>
          <p:cNvSpPr>
            <a:spLocks noGrp="1"/>
          </p:cNvSpPr>
          <p:nvPr>
            <p:ph type="title"/>
          </p:nvPr>
        </p:nvSpPr>
        <p:spPr>
          <a:xfrm>
            <a:off x="435894" y="496800"/>
            <a:ext cx="8272212" cy="760350"/>
          </a:xfrm>
        </p:spPr>
        <p:txBody>
          <a:bodyPr>
            <a:normAutofit/>
          </a:bodyPr>
          <a:lstStyle/>
          <a:p>
            <a:r>
              <a:rPr lang="es-ES" dirty="0"/>
              <a:t>IV: DESARROLLO – SERVIDOR</a:t>
            </a:r>
          </a:p>
        </p:txBody>
      </p:sp>
      <p:sp>
        <p:nvSpPr>
          <p:cNvPr id="3" name="Marcador de contenido 2">
            <a:extLst>
              <a:ext uri="{FF2B5EF4-FFF2-40B4-BE49-F238E27FC236}">
                <a16:creationId xmlns:a16="http://schemas.microsoft.com/office/drawing/2014/main" id="{D4589CCE-0A02-419E-BAC6-A9E2B5B48B46}"/>
              </a:ext>
            </a:extLst>
          </p:cNvPr>
          <p:cNvSpPr>
            <a:spLocks noGrp="1"/>
          </p:cNvSpPr>
          <p:nvPr>
            <p:ph idx="1"/>
          </p:nvPr>
        </p:nvSpPr>
        <p:spPr>
          <a:xfrm>
            <a:off x="318053" y="1366413"/>
            <a:ext cx="6719720" cy="1205337"/>
          </a:xfrm>
        </p:spPr>
        <p:txBody>
          <a:bodyPr>
            <a:normAutofit fontScale="85000" lnSpcReduction="10000"/>
          </a:bodyPr>
          <a:lstStyle/>
          <a:p>
            <a:pPr marL="342900">
              <a:lnSpc>
                <a:spcPct val="107000"/>
              </a:lnSpc>
              <a:spcAft>
                <a:spcPts val="600"/>
              </a:spcAft>
              <a:buAutoNum type="arabicParenR"/>
            </a:pPr>
            <a:r>
              <a:rPr lang="es-ES" dirty="0"/>
              <a:t>Seleccionar </a:t>
            </a:r>
            <a:r>
              <a:rPr lang="es-ES" dirty="0" err="1"/>
              <a:t>Entity</a:t>
            </a:r>
            <a:r>
              <a:rPr lang="es-ES" dirty="0"/>
              <a:t> Data </a:t>
            </a:r>
            <a:r>
              <a:rPr lang="es-ES" dirty="0" err="1"/>
              <a:t>Model</a:t>
            </a:r>
            <a:r>
              <a:rPr lang="es-ES" dirty="0"/>
              <a:t>.</a:t>
            </a:r>
          </a:p>
          <a:p>
            <a:pPr marL="342900">
              <a:lnSpc>
                <a:spcPct val="107000"/>
              </a:lnSpc>
              <a:spcAft>
                <a:spcPts val="600"/>
              </a:spcAft>
              <a:buFont typeface="Wingdings 2" panose="05020102010507070707" pitchFamily="18" charset="2"/>
              <a:buAutoNum type="arabicParenR"/>
            </a:pPr>
            <a:r>
              <a:rPr lang="es-ES" dirty="0"/>
              <a:t>Dentro del asistente para </a:t>
            </a:r>
            <a:r>
              <a:rPr lang="es-ES" dirty="0" err="1"/>
              <a:t>Entity</a:t>
            </a:r>
            <a:r>
              <a:rPr lang="es-ES" dirty="0"/>
              <a:t> Data </a:t>
            </a:r>
            <a:r>
              <a:rPr lang="es-ES" dirty="0" err="1"/>
              <a:t>Model</a:t>
            </a:r>
            <a:r>
              <a:rPr lang="es-ES" dirty="0"/>
              <a:t> seleccionar la opción </a:t>
            </a:r>
            <a:r>
              <a:rPr lang="es-ES" dirty="0" err="1"/>
              <a:t>CodeFirst</a:t>
            </a:r>
            <a:r>
              <a:rPr lang="es-ES" dirty="0"/>
              <a:t> </a:t>
            </a:r>
            <a:r>
              <a:rPr lang="es-ES" dirty="0" err="1"/>
              <a:t>from</a:t>
            </a:r>
            <a:r>
              <a:rPr lang="es-ES" dirty="0"/>
              <a:t> DB + Siguiente.</a:t>
            </a:r>
            <a:endParaRPr lang="es-EC" dirty="0"/>
          </a:p>
        </p:txBody>
      </p:sp>
      <p:pic>
        <p:nvPicPr>
          <p:cNvPr id="9" name="Imagen 8">
            <a:extLst>
              <a:ext uri="{FF2B5EF4-FFF2-40B4-BE49-F238E27FC236}">
                <a16:creationId xmlns:a16="http://schemas.microsoft.com/office/drawing/2014/main" id="{22AEA42D-4806-44E7-92CB-5C90AC0148BB}"/>
              </a:ext>
            </a:extLst>
          </p:cNvPr>
          <p:cNvPicPr/>
          <p:nvPr/>
        </p:nvPicPr>
        <p:blipFill>
          <a:blip r:embed="rId2">
            <a:extLst>
              <a:ext uri="{28A0092B-C50C-407E-A947-70E740481C1C}">
                <a14:useLocalDpi xmlns:a14="http://schemas.microsoft.com/office/drawing/2010/main" val="0"/>
              </a:ext>
            </a:extLst>
          </a:blip>
          <a:stretch>
            <a:fillRect/>
          </a:stretch>
        </p:blipFill>
        <p:spPr>
          <a:xfrm>
            <a:off x="2121528" y="2571750"/>
            <a:ext cx="3112770" cy="2333149"/>
          </a:xfrm>
          <a:prstGeom prst="rect">
            <a:avLst/>
          </a:prstGeom>
        </p:spPr>
      </p:pic>
    </p:spTree>
    <p:extLst>
      <p:ext uri="{BB962C8B-B14F-4D97-AF65-F5344CB8AC3E}">
        <p14:creationId xmlns:p14="http://schemas.microsoft.com/office/powerpoint/2010/main" val="2524680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17F433-F8C1-494A-B17A-90C4EFD1E953}"/>
              </a:ext>
            </a:extLst>
          </p:cNvPr>
          <p:cNvSpPr>
            <a:spLocks noGrp="1"/>
          </p:cNvSpPr>
          <p:nvPr>
            <p:ph type="title"/>
          </p:nvPr>
        </p:nvSpPr>
        <p:spPr>
          <a:xfrm>
            <a:off x="435894" y="496800"/>
            <a:ext cx="8272212" cy="760350"/>
          </a:xfrm>
        </p:spPr>
        <p:txBody>
          <a:bodyPr>
            <a:normAutofit/>
          </a:bodyPr>
          <a:lstStyle/>
          <a:p>
            <a:r>
              <a:rPr lang="es-ES" dirty="0"/>
              <a:t>IV: DESARROLLO – SERVICIO RESTFULL</a:t>
            </a:r>
          </a:p>
        </p:txBody>
      </p:sp>
      <p:sp>
        <p:nvSpPr>
          <p:cNvPr id="3" name="Marcador de contenido 2">
            <a:extLst>
              <a:ext uri="{FF2B5EF4-FFF2-40B4-BE49-F238E27FC236}">
                <a16:creationId xmlns:a16="http://schemas.microsoft.com/office/drawing/2014/main" id="{D4589CCE-0A02-419E-BAC6-A9E2B5B48B46}"/>
              </a:ext>
            </a:extLst>
          </p:cNvPr>
          <p:cNvSpPr>
            <a:spLocks noGrp="1"/>
          </p:cNvSpPr>
          <p:nvPr>
            <p:ph idx="1"/>
          </p:nvPr>
        </p:nvSpPr>
        <p:spPr>
          <a:xfrm>
            <a:off x="318053" y="1433305"/>
            <a:ext cx="6719720" cy="452646"/>
          </a:xfrm>
        </p:spPr>
        <p:txBody>
          <a:bodyPr>
            <a:normAutofit fontScale="70000" lnSpcReduction="20000"/>
          </a:bodyPr>
          <a:lstStyle/>
          <a:p>
            <a:pPr marL="0" indent="0">
              <a:lnSpc>
                <a:spcPct val="107000"/>
              </a:lnSpc>
              <a:buNone/>
            </a:pPr>
            <a:r>
              <a:rPr lang="es-ES" dirty="0"/>
              <a:t>Verificar la creación de las clases dentro de la capa de modelo.</a:t>
            </a:r>
            <a:endParaRPr lang="es-MX" sz="1050" dirty="0">
              <a:latin typeface="Calibri" panose="020F0502020204030204" pitchFamily="34" charset="0"/>
              <a:ea typeface="Calibri" panose="020F0502020204030204" pitchFamily="34" charset="0"/>
              <a:cs typeface="Arial" panose="020B0604020202020204" pitchFamily="34" charset="0"/>
            </a:endParaRPr>
          </a:p>
        </p:txBody>
      </p:sp>
      <p:pic>
        <p:nvPicPr>
          <p:cNvPr id="4" name="Imagen 3">
            <a:extLst>
              <a:ext uri="{FF2B5EF4-FFF2-40B4-BE49-F238E27FC236}">
                <a16:creationId xmlns:a16="http://schemas.microsoft.com/office/drawing/2014/main" id="{DA358BF7-24DA-474C-9E57-0AD48DA0267A}"/>
              </a:ext>
            </a:extLst>
          </p:cNvPr>
          <p:cNvPicPr>
            <a:picLocks noChangeAspect="1"/>
          </p:cNvPicPr>
          <p:nvPr/>
        </p:nvPicPr>
        <p:blipFill>
          <a:blip r:embed="rId2"/>
          <a:stretch>
            <a:fillRect/>
          </a:stretch>
        </p:blipFill>
        <p:spPr>
          <a:xfrm>
            <a:off x="2623154" y="1753950"/>
            <a:ext cx="1850231" cy="3157538"/>
          </a:xfrm>
          <a:prstGeom prst="rect">
            <a:avLst/>
          </a:prstGeom>
        </p:spPr>
      </p:pic>
    </p:spTree>
    <p:extLst>
      <p:ext uri="{BB962C8B-B14F-4D97-AF65-F5344CB8AC3E}">
        <p14:creationId xmlns:p14="http://schemas.microsoft.com/office/powerpoint/2010/main" val="582846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17F433-F8C1-494A-B17A-90C4EFD1E953}"/>
              </a:ext>
            </a:extLst>
          </p:cNvPr>
          <p:cNvSpPr>
            <a:spLocks noGrp="1"/>
          </p:cNvSpPr>
          <p:nvPr>
            <p:ph type="title"/>
          </p:nvPr>
        </p:nvSpPr>
        <p:spPr>
          <a:xfrm>
            <a:off x="435894" y="496800"/>
            <a:ext cx="8272212" cy="760350"/>
          </a:xfrm>
        </p:spPr>
        <p:txBody>
          <a:bodyPr>
            <a:normAutofit/>
          </a:bodyPr>
          <a:lstStyle/>
          <a:p>
            <a:r>
              <a:rPr lang="es-ES" dirty="0"/>
              <a:t>IV: DESARROLLO – SERVICIOS RESTFULL</a:t>
            </a:r>
          </a:p>
        </p:txBody>
      </p:sp>
      <p:sp>
        <p:nvSpPr>
          <p:cNvPr id="3" name="Marcador de contenido 2">
            <a:extLst>
              <a:ext uri="{FF2B5EF4-FFF2-40B4-BE49-F238E27FC236}">
                <a16:creationId xmlns:a16="http://schemas.microsoft.com/office/drawing/2014/main" id="{D4589CCE-0A02-419E-BAC6-A9E2B5B48B46}"/>
              </a:ext>
            </a:extLst>
          </p:cNvPr>
          <p:cNvSpPr>
            <a:spLocks noGrp="1"/>
          </p:cNvSpPr>
          <p:nvPr>
            <p:ph idx="1"/>
          </p:nvPr>
        </p:nvSpPr>
        <p:spPr>
          <a:xfrm>
            <a:off x="318053" y="1433304"/>
            <a:ext cx="6719720" cy="760351"/>
          </a:xfrm>
        </p:spPr>
        <p:txBody>
          <a:bodyPr>
            <a:normAutofit fontScale="70000" lnSpcReduction="20000"/>
          </a:bodyPr>
          <a:lstStyle/>
          <a:p>
            <a:pPr lvl="0" algn="just"/>
            <a:r>
              <a:rPr lang="es-EC" b="1" dirty="0"/>
              <a:t>Agregar los servicios web</a:t>
            </a:r>
          </a:p>
          <a:p>
            <a:pPr algn="just"/>
            <a:r>
              <a:rPr lang="es-ES" dirty="0"/>
              <a:t>Agregar un servicio web y nombrarlo realizando clic derecho sobre el proyecto + Agregar + Servicio Web .</a:t>
            </a:r>
            <a:endParaRPr lang="es-MX" sz="1050" dirty="0">
              <a:latin typeface="Calibri" panose="020F0502020204030204" pitchFamily="34" charset="0"/>
              <a:ea typeface="Calibri" panose="020F0502020204030204" pitchFamily="34" charset="0"/>
              <a:cs typeface="Arial" panose="020B0604020202020204" pitchFamily="34" charset="0"/>
            </a:endParaRPr>
          </a:p>
        </p:txBody>
      </p:sp>
      <p:pic>
        <p:nvPicPr>
          <p:cNvPr id="8" name="Imagen 7">
            <a:extLst>
              <a:ext uri="{FF2B5EF4-FFF2-40B4-BE49-F238E27FC236}">
                <a16:creationId xmlns:a16="http://schemas.microsoft.com/office/drawing/2014/main" id="{933B3C00-C7A5-43A0-9AFE-A9F7704EB5EA}"/>
              </a:ext>
            </a:extLst>
          </p:cNvPr>
          <p:cNvPicPr/>
          <p:nvPr/>
        </p:nvPicPr>
        <p:blipFill>
          <a:blip r:embed="rId2">
            <a:extLst>
              <a:ext uri="{28A0092B-C50C-407E-A947-70E740481C1C}">
                <a14:useLocalDpi xmlns:a14="http://schemas.microsoft.com/office/drawing/2010/main" val="0"/>
              </a:ext>
            </a:extLst>
          </a:blip>
          <a:stretch>
            <a:fillRect/>
          </a:stretch>
        </p:blipFill>
        <p:spPr>
          <a:xfrm>
            <a:off x="1625441" y="2193655"/>
            <a:ext cx="4049554" cy="2744105"/>
          </a:xfrm>
          <a:prstGeom prst="rect">
            <a:avLst/>
          </a:prstGeom>
        </p:spPr>
      </p:pic>
    </p:spTree>
    <p:extLst>
      <p:ext uri="{BB962C8B-B14F-4D97-AF65-F5344CB8AC3E}">
        <p14:creationId xmlns:p14="http://schemas.microsoft.com/office/powerpoint/2010/main" val="37630941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17F433-F8C1-494A-B17A-90C4EFD1E953}"/>
              </a:ext>
            </a:extLst>
          </p:cNvPr>
          <p:cNvSpPr>
            <a:spLocks noGrp="1"/>
          </p:cNvSpPr>
          <p:nvPr>
            <p:ph type="title"/>
          </p:nvPr>
        </p:nvSpPr>
        <p:spPr>
          <a:xfrm>
            <a:off x="435894" y="496800"/>
            <a:ext cx="8272212" cy="760350"/>
          </a:xfrm>
        </p:spPr>
        <p:txBody>
          <a:bodyPr>
            <a:normAutofit/>
          </a:bodyPr>
          <a:lstStyle/>
          <a:p>
            <a:r>
              <a:rPr lang="es-ES" dirty="0"/>
              <a:t>IV: DESARROLLO – CLIENTE</a:t>
            </a:r>
          </a:p>
        </p:txBody>
      </p:sp>
      <p:sp>
        <p:nvSpPr>
          <p:cNvPr id="3" name="Marcador de contenido 2">
            <a:extLst>
              <a:ext uri="{FF2B5EF4-FFF2-40B4-BE49-F238E27FC236}">
                <a16:creationId xmlns:a16="http://schemas.microsoft.com/office/drawing/2014/main" id="{D4589CCE-0A02-419E-BAC6-A9E2B5B48B46}"/>
              </a:ext>
            </a:extLst>
          </p:cNvPr>
          <p:cNvSpPr>
            <a:spLocks noGrp="1"/>
          </p:cNvSpPr>
          <p:nvPr>
            <p:ph idx="1"/>
          </p:nvPr>
        </p:nvSpPr>
        <p:spPr>
          <a:xfrm>
            <a:off x="318053" y="1428600"/>
            <a:ext cx="6719720" cy="936505"/>
          </a:xfrm>
        </p:spPr>
        <p:txBody>
          <a:bodyPr>
            <a:normAutofit fontScale="92500" lnSpcReduction="20000"/>
          </a:bodyPr>
          <a:lstStyle/>
          <a:p>
            <a:pPr lvl="0"/>
            <a:r>
              <a:rPr lang="es-EC" dirty="0"/>
              <a:t>Ahora vamos a consumir los servicios creados </a:t>
            </a:r>
            <a:endParaRPr lang="es-MX" dirty="0"/>
          </a:p>
          <a:p>
            <a:pPr lvl="0"/>
            <a:r>
              <a:rPr lang="es-EC" dirty="0"/>
              <a:t>Clic derecho en el proyecto </a:t>
            </a:r>
            <a:endParaRPr lang="es-MX" dirty="0"/>
          </a:p>
          <a:p>
            <a:pPr lvl="0"/>
            <a:r>
              <a:rPr lang="es-EC" dirty="0" err="1"/>
              <a:t>Selccionar</a:t>
            </a:r>
            <a:r>
              <a:rPr lang="es-EC" dirty="0"/>
              <a:t> </a:t>
            </a:r>
            <a:r>
              <a:rPr lang="es-EC" dirty="0" err="1"/>
              <a:t>JavaRestfullClient</a:t>
            </a:r>
            <a:endParaRPr lang="es-MX" dirty="0"/>
          </a:p>
          <a:p>
            <a:pPr marL="0" indent="0">
              <a:lnSpc>
                <a:spcPct val="107000"/>
              </a:lnSpc>
              <a:buNone/>
            </a:pPr>
            <a:endParaRPr lang="es-MX" sz="1050" dirty="0">
              <a:latin typeface="Calibri" panose="020F0502020204030204" pitchFamily="34" charset="0"/>
              <a:ea typeface="Calibri" panose="020F0502020204030204" pitchFamily="34" charset="0"/>
              <a:cs typeface="Arial" panose="020B0604020202020204" pitchFamily="34" charset="0"/>
            </a:endParaRPr>
          </a:p>
        </p:txBody>
      </p:sp>
      <p:pic>
        <p:nvPicPr>
          <p:cNvPr id="6" name="Imagen 5">
            <a:extLst>
              <a:ext uri="{FF2B5EF4-FFF2-40B4-BE49-F238E27FC236}">
                <a16:creationId xmlns:a16="http://schemas.microsoft.com/office/drawing/2014/main" id="{D97A7DCC-324C-4A13-B680-727C0557C2D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361134" y="2193655"/>
            <a:ext cx="4817269" cy="2773691"/>
          </a:xfrm>
          <a:prstGeom prst="rect">
            <a:avLst/>
          </a:prstGeom>
        </p:spPr>
      </p:pic>
    </p:spTree>
    <p:extLst>
      <p:ext uri="{BB962C8B-B14F-4D97-AF65-F5344CB8AC3E}">
        <p14:creationId xmlns:p14="http://schemas.microsoft.com/office/powerpoint/2010/main" val="2718119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17F433-F8C1-494A-B17A-90C4EFD1E953}"/>
              </a:ext>
            </a:extLst>
          </p:cNvPr>
          <p:cNvSpPr>
            <a:spLocks noGrp="1"/>
          </p:cNvSpPr>
          <p:nvPr>
            <p:ph type="title"/>
          </p:nvPr>
        </p:nvSpPr>
        <p:spPr>
          <a:xfrm>
            <a:off x="435894" y="496800"/>
            <a:ext cx="8272212" cy="760350"/>
          </a:xfrm>
        </p:spPr>
        <p:txBody>
          <a:bodyPr>
            <a:normAutofit/>
          </a:bodyPr>
          <a:lstStyle/>
          <a:p>
            <a:r>
              <a:rPr lang="es-ES" dirty="0"/>
              <a:t>IV: DESARROLLO – CLIENTE</a:t>
            </a:r>
          </a:p>
        </p:txBody>
      </p:sp>
      <p:sp>
        <p:nvSpPr>
          <p:cNvPr id="3" name="Marcador de contenido 2">
            <a:extLst>
              <a:ext uri="{FF2B5EF4-FFF2-40B4-BE49-F238E27FC236}">
                <a16:creationId xmlns:a16="http://schemas.microsoft.com/office/drawing/2014/main" id="{D4589CCE-0A02-419E-BAC6-A9E2B5B48B46}"/>
              </a:ext>
            </a:extLst>
          </p:cNvPr>
          <p:cNvSpPr>
            <a:spLocks noGrp="1"/>
          </p:cNvSpPr>
          <p:nvPr>
            <p:ph idx="1"/>
          </p:nvPr>
        </p:nvSpPr>
        <p:spPr>
          <a:xfrm>
            <a:off x="318053" y="1433304"/>
            <a:ext cx="6719720" cy="760351"/>
          </a:xfrm>
        </p:spPr>
        <p:txBody>
          <a:bodyPr>
            <a:normAutofit fontScale="85000" lnSpcReduction="10000"/>
          </a:bodyPr>
          <a:lstStyle/>
          <a:p>
            <a:pPr marL="0" indent="0">
              <a:lnSpc>
                <a:spcPct val="107000"/>
              </a:lnSpc>
              <a:buNone/>
            </a:pPr>
            <a:r>
              <a:rPr lang="es-CO" altLang="es-EC" dirty="0">
                <a:solidFill>
                  <a:schemeClr val="tx1"/>
                </a:solidFill>
                <a:latin typeface="Arial" panose="020B0604020202020204" pitchFamily="34" charset="0"/>
                <a:ea typeface="Calibri" panose="020F0502020204030204" pitchFamily="34" charset="0"/>
                <a:cs typeface="Arial" panose="020B0604020202020204" pitchFamily="34" charset="0"/>
              </a:rPr>
              <a:t>Una vez creado el proyecto procedemos a separarlo en capas, creando una carpeta para los modelos, el controlador y la vista respectivamente.</a:t>
            </a:r>
            <a:endParaRPr lang="es-MX" dirty="0">
              <a:effectLst/>
              <a:latin typeface="+mj-lt"/>
              <a:ea typeface="Calibri" panose="020F0502020204030204" pitchFamily="34" charset="0"/>
              <a:cs typeface="Arial" panose="020B0604020202020204" pitchFamily="34" charset="0"/>
            </a:endParaRPr>
          </a:p>
        </p:txBody>
      </p:sp>
      <p:pic>
        <p:nvPicPr>
          <p:cNvPr id="7" name="Imagen 6">
            <a:extLst>
              <a:ext uri="{FF2B5EF4-FFF2-40B4-BE49-F238E27FC236}">
                <a16:creationId xmlns:a16="http://schemas.microsoft.com/office/drawing/2014/main" id="{B7979A5F-460A-4BBA-B41C-5400EA61C1CC}"/>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18052" y="2329954"/>
            <a:ext cx="3762458" cy="2453045"/>
          </a:xfrm>
          <a:prstGeom prst="rect">
            <a:avLst/>
          </a:prstGeom>
        </p:spPr>
      </p:pic>
      <p:pic>
        <p:nvPicPr>
          <p:cNvPr id="9" name="Imagen 8">
            <a:extLst>
              <a:ext uri="{FF2B5EF4-FFF2-40B4-BE49-F238E27FC236}">
                <a16:creationId xmlns:a16="http://schemas.microsoft.com/office/drawing/2014/main" id="{3521CDEA-0E9C-4EC9-A819-6FFCAF75CCD5}"/>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782264" y="2329953"/>
            <a:ext cx="1904286" cy="2316747"/>
          </a:xfrm>
          <a:prstGeom prst="rect">
            <a:avLst/>
          </a:prstGeom>
        </p:spPr>
      </p:pic>
    </p:spTree>
    <p:extLst>
      <p:ext uri="{BB962C8B-B14F-4D97-AF65-F5344CB8AC3E}">
        <p14:creationId xmlns:p14="http://schemas.microsoft.com/office/powerpoint/2010/main" val="1134647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5586650" y="2205000"/>
            <a:ext cx="38274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Contenidos</a:t>
            </a:r>
            <a:endParaRPr/>
          </a:p>
        </p:txBody>
      </p:sp>
      <p:pic>
        <p:nvPicPr>
          <p:cNvPr id="8" name="Imagen 7">
            <a:extLst>
              <a:ext uri="{FF2B5EF4-FFF2-40B4-BE49-F238E27FC236}">
                <a16:creationId xmlns:a16="http://schemas.microsoft.com/office/drawing/2014/main" id="{6CAA7A5E-E393-49B6-BA61-645B927805E8}"/>
              </a:ext>
            </a:extLst>
          </p:cNvPr>
          <p:cNvPicPr>
            <a:picLocks noChangeAspect="1"/>
          </p:cNvPicPr>
          <p:nvPr/>
        </p:nvPicPr>
        <p:blipFill>
          <a:blip r:embed="rId3"/>
          <a:stretch>
            <a:fillRect/>
          </a:stretch>
        </p:blipFill>
        <p:spPr>
          <a:xfrm>
            <a:off x="110336" y="213641"/>
            <a:ext cx="3315770" cy="5006946"/>
          </a:xfrm>
          <a:prstGeom prst="rect">
            <a:avLst/>
          </a:prstGeom>
        </p:spPr>
      </p:pic>
      <p:sp>
        <p:nvSpPr>
          <p:cNvPr id="16" name="Google Shape;73;p14">
            <a:extLst>
              <a:ext uri="{FF2B5EF4-FFF2-40B4-BE49-F238E27FC236}">
                <a16:creationId xmlns:a16="http://schemas.microsoft.com/office/drawing/2014/main" id="{128A72EF-492E-4A21-8662-DC65382E16D4}"/>
              </a:ext>
            </a:extLst>
          </p:cNvPr>
          <p:cNvSpPr txBox="1">
            <a:spLocks/>
          </p:cNvSpPr>
          <p:nvPr/>
        </p:nvSpPr>
        <p:spPr>
          <a:xfrm>
            <a:off x="418226" y="790306"/>
            <a:ext cx="4452600" cy="50069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Source Code Pro"/>
              <a:buChar char="●"/>
              <a:defRPr sz="1800" b="0" i="0" u="none" strike="noStrike" cap="none">
                <a:solidFill>
                  <a:schemeClr val="dk2"/>
                </a:solidFill>
                <a:latin typeface="Source Code Pro"/>
                <a:ea typeface="Source Code Pro"/>
                <a:cs typeface="Source Code Pro"/>
                <a:sym typeface="Source Code Pro"/>
              </a:defRPr>
            </a:lvl1pPr>
            <a:lvl2pPr marL="914400" marR="0" lvl="1" indent="-317500" algn="l" rtl="0">
              <a:lnSpc>
                <a:spcPct val="115000"/>
              </a:lnSpc>
              <a:spcBef>
                <a:spcPts val="160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2pPr>
            <a:lvl3pPr marL="1371600" marR="0" lvl="2" indent="-317500" algn="l" rtl="0">
              <a:lnSpc>
                <a:spcPct val="115000"/>
              </a:lnSpc>
              <a:spcBef>
                <a:spcPts val="160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3pPr>
            <a:lvl4pPr marL="1828800" marR="0" lvl="3" indent="-317500" algn="l" rtl="0">
              <a:lnSpc>
                <a:spcPct val="115000"/>
              </a:lnSpc>
              <a:spcBef>
                <a:spcPts val="160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4pPr>
            <a:lvl5pPr marL="2286000" marR="0" lvl="4" indent="-317500" algn="l" rtl="0">
              <a:lnSpc>
                <a:spcPct val="115000"/>
              </a:lnSpc>
              <a:spcBef>
                <a:spcPts val="160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5pPr>
            <a:lvl6pPr marL="2743200" marR="0" lvl="5" indent="-317500" algn="l" rtl="0">
              <a:lnSpc>
                <a:spcPct val="115000"/>
              </a:lnSpc>
              <a:spcBef>
                <a:spcPts val="160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6pPr>
            <a:lvl7pPr marL="3200400" marR="0" lvl="6" indent="-317500" algn="l" rtl="0">
              <a:lnSpc>
                <a:spcPct val="115000"/>
              </a:lnSpc>
              <a:spcBef>
                <a:spcPts val="160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7pPr>
            <a:lvl8pPr marL="3657600" marR="0" lvl="7" indent="-317500" algn="l" rtl="0">
              <a:lnSpc>
                <a:spcPct val="115000"/>
              </a:lnSpc>
              <a:spcBef>
                <a:spcPts val="160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8pPr>
            <a:lvl9pPr marL="4114800" marR="0" lvl="8" indent="-317500" algn="l" rtl="0">
              <a:lnSpc>
                <a:spcPct val="115000"/>
              </a:lnSpc>
              <a:spcBef>
                <a:spcPts val="1600"/>
              </a:spcBef>
              <a:spcAft>
                <a:spcPts val="160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9pPr>
          </a:lstStyle>
          <a:p>
            <a:pPr marL="0" indent="0">
              <a:spcBef>
                <a:spcPts val="400"/>
              </a:spcBef>
              <a:buFont typeface="Source Code Pro"/>
              <a:buNone/>
            </a:pPr>
            <a:r>
              <a:rPr lang="es-ES" sz="1050" dirty="0">
                <a:solidFill>
                  <a:schemeClr val="bg1"/>
                </a:solidFill>
                <a:latin typeface="Arial"/>
                <a:ea typeface="Arial"/>
                <a:cs typeface="Arial"/>
                <a:sym typeface="Arial"/>
              </a:rPr>
              <a:t>-INTRODUCCIÓN</a:t>
            </a:r>
          </a:p>
          <a:p>
            <a:pPr marL="0" indent="0">
              <a:spcBef>
                <a:spcPts val="600"/>
              </a:spcBef>
              <a:buFont typeface="Source Code Pro"/>
              <a:buNone/>
            </a:pPr>
            <a:r>
              <a:rPr lang="es-ES" sz="1050" dirty="0">
                <a:solidFill>
                  <a:schemeClr val="bg1"/>
                </a:solidFill>
                <a:latin typeface="Arial"/>
                <a:ea typeface="Arial"/>
                <a:cs typeface="Arial"/>
                <a:sym typeface="Arial"/>
              </a:rPr>
              <a:t>-OBJETIVO</a:t>
            </a:r>
          </a:p>
          <a:p>
            <a:pPr marL="0" indent="0">
              <a:spcBef>
                <a:spcPts val="600"/>
              </a:spcBef>
              <a:buFont typeface="Source Code Pro"/>
              <a:buNone/>
            </a:pPr>
            <a:r>
              <a:rPr lang="es-ES" sz="1050" dirty="0">
                <a:solidFill>
                  <a:schemeClr val="bg1"/>
                </a:solidFill>
                <a:latin typeface="Arial"/>
                <a:ea typeface="Arial"/>
                <a:cs typeface="Arial"/>
                <a:sym typeface="Arial"/>
              </a:rPr>
              <a:t>-MARCO TEÓRICO</a:t>
            </a:r>
          </a:p>
          <a:p>
            <a:pPr marL="0" indent="0">
              <a:spcBef>
                <a:spcPts val="600"/>
              </a:spcBef>
              <a:buFont typeface="Source Code Pro"/>
              <a:buNone/>
            </a:pPr>
            <a:r>
              <a:rPr lang="es-ES" sz="1050" dirty="0">
                <a:solidFill>
                  <a:schemeClr val="bg1"/>
                </a:solidFill>
                <a:latin typeface="Arial"/>
                <a:ea typeface="Arial"/>
                <a:cs typeface="Arial"/>
                <a:sym typeface="Arial"/>
              </a:rPr>
              <a:t>-DESARROLLO</a:t>
            </a:r>
          </a:p>
          <a:p>
            <a:pPr marL="12700" indent="0">
              <a:spcBef>
                <a:spcPts val="600"/>
              </a:spcBef>
              <a:buFont typeface="Source Code Pro"/>
              <a:buNone/>
            </a:pPr>
            <a:r>
              <a:rPr lang="es-ES" sz="1050" dirty="0">
                <a:solidFill>
                  <a:schemeClr val="bg1"/>
                </a:solidFill>
                <a:latin typeface="Arial"/>
                <a:ea typeface="Arial"/>
                <a:cs typeface="Arial"/>
                <a:sym typeface="Arial"/>
              </a:rPr>
              <a:t>-INSTALACIÓN HERRAMIENTAS</a:t>
            </a:r>
          </a:p>
          <a:p>
            <a:pPr marL="12700" indent="0">
              <a:spcBef>
                <a:spcPts val="600"/>
              </a:spcBef>
              <a:buFont typeface="Source Code Pro"/>
              <a:buNone/>
            </a:pPr>
            <a:r>
              <a:rPr lang="es-ES" sz="1050" dirty="0">
                <a:solidFill>
                  <a:schemeClr val="bg1"/>
                </a:solidFill>
                <a:latin typeface="Arial"/>
                <a:ea typeface="Arial"/>
                <a:cs typeface="Arial"/>
                <a:sym typeface="Arial"/>
              </a:rPr>
              <a:t>-MODELADO DE LA BASE DE DATOS</a:t>
            </a:r>
          </a:p>
          <a:p>
            <a:pPr marL="12700" indent="0">
              <a:spcBef>
                <a:spcPts val="600"/>
              </a:spcBef>
              <a:buFont typeface="Source Code Pro"/>
              <a:buNone/>
            </a:pPr>
            <a:r>
              <a:rPr lang="es-ES" sz="1050" dirty="0">
                <a:solidFill>
                  <a:schemeClr val="bg1"/>
                </a:solidFill>
                <a:latin typeface="Arial"/>
                <a:ea typeface="Arial"/>
                <a:cs typeface="Arial"/>
                <a:sym typeface="Arial"/>
              </a:rPr>
              <a:t>-CREACIÓN BASE DE DATOS Y CONEXIÓN</a:t>
            </a:r>
          </a:p>
          <a:p>
            <a:pPr marL="12700" indent="0">
              <a:spcBef>
                <a:spcPts val="600"/>
              </a:spcBef>
              <a:buFont typeface="Source Code Pro"/>
              <a:buNone/>
            </a:pPr>
            <a:r>
              <a:rPr lang="es-ES" sz="1050" dirty="0">
                <a:solidFill>
                  <a:schemeClr val="bg1"/>
                </a:solidFill>
                <a:latin typeface="Arial"/>
                <a:ea typeface="Arial"/>
                <a:cs typeface="Arial"/>
                <a:sym typeface="Arial"/>
              </a:rPr>
              <a:t>-DESARROLLO SERVIDOR RESTFULL</a:t>
            </a:r>
          </a:p>
          <a:p>
            <a:pPr marL="12700" indent="0">
              <a:spcBef>
                <a:spcPts val="600"/>
              </a:spcBef>
              <a:buFont typeface="Source Code Pro"/>
              <a:buNone/>
            </a:pPr>
            <a:r>
              <a:rPr lang="es-ES" sz="1050" dirty="0">
                <a:solidFill>
                  <a:schemeClr val="bg1"/>
                </a:solidFill>
                <a:latin typeface="Arial"/>
                <a:ea typeface="Arial"/>
                <a:cs typeface="Arial"/>
                <a:sym typeface="Arial"/>
              </a:rPr>
              <a:t>-DESARROLLO CLIENTE RESTFULL</a:t>
            </a:r>
          </a:p>
          <a:p>
            <a:pPr marL="0" indent="0">
              <a:spcBef>
                <a:spcPts val="600"/>
              </a:spcBef>
              <a:buFont typeface="Source Code Pro"/>
              <a:buNone/>
            </a:pPr>
            <a:r>
              <a:rPr lang="es-ES" sz="1050" dirty="0">
                <a:solidFill>
                  <a:schemeClr val="bg1"/>
                </a:solidFill>
                <a:latin typeface="Arial"/>
                <a:ea typeface="Arial"/>
                <a:cs typeface="Arial"/>
                <a:sym typeface="Arial"/>
              </a:rPr>
              <a:t>-FUNCIONALIDAD</a:t>
            </a:r>
          </a:p>
          <a:p>
            <a:pPr marL="0" indent="0">
              <a:spcBef>
                <a:spcPts val="600"/>
              </a:spcBef>
              <a:buFont typeface="Source Code Pro"/>
              <a:buNone/>
            </a:pPr>
            <a:r>
              <a:rPr lang="es-ES" sz="1050" dirty="0">
                <a:solidFill>
                  <a:schemeClr val="bg1"/>
                </a:solidFill>
                <a:latin typeface="Arial"/>
                <a:ea typeface="Arial"/>
                <a:cs typeface="Arial"/>
                <a:sym typeface="Arial"/>
              </a:rPr>
              <a:t>-CONCLUSIONES</a:t>
            </a:r>
          </a:p>
          <a:p>
            <a:pPr marL="0" indent="0">
              <a:spcBef>
                <a:spcPts val="600"/>
              </a:spcBef>
              <a:buFont typeface="Source Code Pro"/>
              <a:buNone/>
            </a:pPr>
            <a:r>
              <a:rPr lang="es-ES" sz="1050" dirty="0">
                <a:solidFill>
                  <a:schemeClr val="bg1"/>
                </a:solidFill>
                <a:latin typeface="Arial"/>
                <a:ea typeface="Arial"/>
                <a:cs typeface="Arial"/>
                <a:sym typeface="Arial"/>
              </a:rPr>
              <a:t>-RECOMENDACIONES</a:t>
            </a:r>
          </a:p>
          <a:p>
            <a:pPr marL="0" indent="0">
              <a:spcBef>
                <a:spcPts val="600"/>
              </a:spcBef>
              <a:buFont typeface="Source Code Pro"/>
              <a:buNone/>
            </a:pPr>
            <a:r>
              <a:rPr lang="es-ES" sz="1050" dirty="0">
                <a:solidFill>
                  <a:schemeClr val="bg1"/>
                </a:solidFill>
                <a:latin typeface="Arial"/>
                <a:ea typeface="Arial"/>
                <a:cs typeface="Arial"/>
                <a:sym typeface="Arial"/>
              </a:rPr>
              <a:t>-BIBLIOGRAFÍA</a:t>
            </a:r>
          </a:p>
          <a:p>
            <a:pPr marL="0" indent="0">
              <a:spcBef>
                <a:spcPts val="600"/>
              </a:spcBef>
              <a:spcAft>
                <a:spcPts val="1600"/>
              </a:spcAft>
              <a:buFont typeface="Source Code Pro"/>
              <a:buNone/>
            </a:pPr>
            <a:endParaRPr lang="es-E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17F433-F8C1-494A-B17A-90C4EFD1E953}"/>
              </a:ext>
            </a:extLst>
          </p:cNvPr>
          <p:cNvSpPr>
            <a:spLocks noGrp="1"/>
          </p:cNvSpPr>
          <p:nvPr>
            <p:ph type="title"/>
          </p:nvPr>
        </p:nvSpPr>
        <p:spPr>
          <a:xfrm>
            <a:off x="435894" y="496800"/>
            <a:ext cx="8272212" cy="760350"/>
          </a:xfrm>
        </p:spPr>
        <p:txBody>
          <a:bodyPr>
            <a:normAutofit/>
          </a:bodyPr>
          <a:lstStyle/>
          <a:p>
            <a:r>
              <a:rPr lang="es-ES" dirty="0"/>
              <a:t>IV: DESARROLLO – CLIENTE</a:t>
            </a:r>
          </a:p>
        </p:txBody>
      </p:sp>
      <p:sp>
        <p:nvSpPr>
          <p:cNvPr id="3" name="Marcador de contenido 2">
            <a:extLst>
              <a:ext uri="{FF2B5EF4-FFF2-40B4-BE49-F238E27FC236}">
                <a16:creationId xmlns:a16="http://schemas.microsoft.com/office/drawing/2014/main" id="{D4589CCE-0A02-419E-BAC6-A9E2B5B48B46}"/>
              </a:ext>
            </a:extLst>
          </p:cNvPr>
          <p:cNvSpPr>
            <a:spLocks noGrp="1"/>
          </p:cNvSpPr>
          <p:nvPr>
            <p:ph idx="1"/>
          </p:nvPr>
        </p:nvSpPr>
        <p:spPr>
          <a:xfrm>
            <a:off x="318053" y="1433305"/>
            <a:ext cx="6719720" cy="538371"/>
          </a:xfrm>
        </p:spPr>
        <p:txBody>
          <a:bodyPr>
            <a:normAutofit/>
          </a:bodyPr>
          <a:lstStyle/>
          <a:p>
            <a:pPr marL="0" indent="0">
              <a:lnSpc>
                <a:spcPct val="107000"/>
              </a:lnSpc>
              <a:buNone/>
            </a:pPr>
            <a:r>
              <a:rPr lang="en-US" dirty="0" err="1">
                <a:effectLst/>
                <a:latin typeface="+mj-lt"/>
                <a:ea typeface="Calibri" panose="020F0502020204030204" pitchFamily="34" charset="0"/>
                <a:cs typeface="Arial" panose="020B0604020202020204" pitchFamily="34" charset="0"/>
              </a:rPr>
              <a:t>Vemos</a:t>
            </a:r>
            <a:r>
              <a:rPr lang="en-US" dirty="0">
                <a:effectLst/>
                <a:latin typeface="+mj-lt"/>
                <a:ea typeface="Calibri" panose="020F0502020204030204" pitchFamily="34" charset="0"/>
                <a:cs typeface="Arial" panose="020B0604020202020204" pitchFamily="34" charset="0"/>
              </a:rPr>
              <a:t> El </a:t>
            </a:r>
            <a:r>
              <a:rPr lang="en-US" dirty="0" err="1">
                <a:effectLst/>
                <a:latin typeface="+mj-lt"/>
                <a:ea typeface="Calibri" panose="020F0502020204030204" pitchFamily="34" charset="0"/>
                <a:cs typeface="Arial" panose="020B0604020202020204" pitchFamily="34" charset="0"/>
              </a:rPr>
              <a:t>Archivo</a:t>
            </a:r>
            <a:r>
              <a:rPr lang="en-US" dirty="0">
                <a:effectLst/>
                <a:latin typeface="+mj-lt"/>
                <a:ea typeface="Calibri" panose="020F0502020204030204" pitchFamily="34" charset="0"/>
                <a:cs typeface="Arial" panose="020B0604020202020204" pitchFamily="34" charset="0"/>
              </a:rPr>
              <a:t> que se </a:t>
            </a:r>
            <a:r>
              <a:rPr lang="en-US" dirty="0" err="1">
                <a:effectLst/>
                <a:latin typeface="+mj-lt"/>
                <a:ea typeface="Calibri" panose="020F0502020204030204" pitchFamily="34" charset="0"/>
                <a:cs typeface="Arial" panose="020B0604020202020204" pitchFamily="34" charset="0"/>
              </a:rPr>
              <a:t>nos</a:t>
            </a:r>
            <a:r>
              <a:rPr lang="en-US" dirty="0">
                <a:effectLst/>
                <a:latin typeface="+mj-lt"/>
                <a:ea typeface="Calibri" panose="020F0502020204030204" pitchFamily="34" charset="0"/>
                <a:cs typeface="Arial" panose="020B0604020202020204" pitchFamily="34" charset="0"/>
              </a:rPr>
              <a:t> </a:t>
            </a:r>
            <a:r>
              <a:rPr lang="en-US" dirty="0" err="1">
                <a:effectLst/>
                <a:latin typeface="+mj-lt"/>
                <a:ea typeface="Calibri" panose="020F0502020204030204" pitchFamily="34" charset="0"/>
                <a:cs typeface="Arial" panose="020B0604020202020204" pitchFamily="34" charset="0"/>
              </a:rPr>
              <a:t>creo</a:t>
            </a:r>
            <a:r>
              <a:rPr lang="en-US" dirty="0">
                <a:latin typeface="+mj-lt"/>
                <a:ea typeface="Calibri" panose="020F0502020204030204" pitchFamily="34" charset="0"/>
                <a:cs typeface="Arial" panose="020B0604020202020204" pitchFamily="34" charset="0"/>
              </a:rPr>
              <a:t>. </a:t>
            </a:r>
            <a:endParaRPr lang="es-MX" dirty="0">
              <a:effectLst/>
              <a:latin typeface="+mj-lt"/>
              <a:ea typeface="Calibri" panose="020F0502020204030204" pitchFamily="34" charset="0"/>
              <a:cs typeface="Arial" panose="020B0604020202020204" pitchFamily="34" charset="0"/>
            </a:endParaRPr>
          </a:p>
        </p:txBody>
      </p:sp>
      <p:sp>
        <p:nvSpPr>
          <p:cNvPr id="8" name="Marcador de contenido 2">
            <a:extLst>
              <a:ext uri="{FF2B5EF4-FFF2-40B4-BE49-F238E27FC236}">
                <a16:creationId xmlns:a16="http://schemas.microsoft.com/office/drawing/2014/main" id="{B9291C7C-96CA-499B-A7AB-3976CF160A2B}"/>
              </a:ext>
            </a:extLst>
          </p:cNvPr>
          <p:cNvSpPr txBox="1">
            <a:spLocks/>
          </p:cNvSpPr>
          <p:nvPr/>
        </p:nvSpPr>
        <p:spPr>
          <a:xfrm>
            <a:off x="3828324" y="1354977"/>
            <a:ext cx="3063967" cy="1216774"/>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r>
              <a:rPr lang="es-EC" sz="1500" dirty="0"/>
              <a:t>Implementamos el controlador del servicio.</a:t>
            </a:r>
          </a:p>
          <a:p>
            <a:pPr algn="just"/>
            <a:endParaRPr lang="es-EC" sz="1500" dirty="0"/>
          </a:p>
        </p:txBody>
      </p:sp>
      <p:pic>
        <p:nvPicPr>
          <p:cNvPr id="10" name="Imagen 9">
            <a:extLst>
              <a:ext uri="{FF2B5EF4-FFF2-40B4-BE49-F238E27FC236}">
                <a16:creationId xmlns:a16="http://schemas.microsoft.com/office/drawing/2014/main" id="{0181A5A4-F717-46C1-9724-7AE4F03AF3FA}"/>
              </a:ext>
            </a:extLst>
          </p:cNvPr>
          <p:cNvPicPr/>
          <p:nvPr/>
        </p:nvPicPr>
        <p:blipFill>
          <a:blip r:embed="rId2">
            <a:extLst>
              <a:ext uri="{28A0092B-C50C-407E-A947-70E740481C1C}">
                <a14:useLocalDpi xmlns:a14="http://schemas.microsoft.com/office/drawing/2010/main" val="0"/>
              </a:ext>
            </a:extLst>
          </a:blip>
          <a:stretch>
            <a:fillRect/>
          </a:stretch>
        </p:blipFill>
        <p:spPr>
          <a:xfrm>
            <a:off x="463515" y="2623186"/>
            <a:ext cx="2716139" cy="1226093"/>
          </a:xfrm>
          <a:prstGeom prst="rect">
            <a:avLst/>
          </a:prstGeom>
        </p:spPr>
      </p:pic>
      <p:pic>
        <p:nvPicPr>
          <p:cNvPr id="11" name="Imagen 10">
            <a:extLst>
              <a:ext uri="{FF2B5EF4-FFF2-40B4-BE49-F238E27FC236}">
                <a16:creationId xmlns:a16="http://schemas.microsoft.com/office/drawing/2014/main" id="{68ACEED6-3D10-409C-A5D1-A3D90D2604BF}"/>
              </a:ext>
            </a:extLst>
          </p:cNvPr>
          <p:cNvPicPr/>
          <p:nvPr/>
        </p:nvPicPr>
        <p:blipFill>
          <a:blip r:embed="rId3">
            <a:extLst>
              <a:ext uri="{28A0092B-C50C-407E-A947-70E740481C1C}">
                <a14:useLocalDpi xmlns:a14="http://schemas.microsoft.com/office/drawing/2010/main" val="0"/>
              </a:ext>
            </a:extLst>
          </a:blip>
          <a:stretch>
            <a:fillRect/>
          </a:stretch>
        </p:blipFill>
        <p:spPr>
          <a:xfrm>
            <a:off x="3828323" y="2776212"/>
            <a:ext cx="2864447" cy="1216774"/>
          </a:xfrm>
          <a:prstGeom prst="rect">
            <a:avLst/>
          </a:prstGeom>
        </p:spPr>
      </p:pic>
    </p:spTree>
    <p:extLst>
      <p:ext uri="{BB962C8B-B14F-4D97-AF65-F5344CB8AC3E}">
        <p14:creationId xmlns:p14="http://schemas.microsoft.com/office/powerpoint/2010/main" val="1297002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17F433-F8C1-494A-B17A-90C4EFD1E953}"/>
              </a:ext>
            </a:extLst>
          </p:cNvPr>
          <p:cNvSpPr>
            <a:spLocks noGrp="1"/>
          </p:cNvSpPr>
          <p:nvPr>
            <p:ph type="title"/>
          </p:nvPr>
        </p:nvSpPr>
        <p:spPr>
          <a:xfrm>
            <a:off x="435894" y="496800"/>
            <a:ext cx="8272212" cy="760350"/>
          </a:xfrm>
        </p:spPr>
        <p:txBody>
          <a:bodyPr>
            <a:normAutofit/>
          </a:bodyPr>
          <a:lstStyle/>
          <a:p>
            <a:r>
              <a:rPr lang="es-ES" dirty="0"/>
              <a:t>V: FUNCIONALIDAD</a:t>
            </a:r>
          </a:p>
        </p:txBody>
      </p:sp>
      <p:sp>
        <p:nvSpPr>
          <p:cNvPr id="3" name="Marcador de contenido 2">
            <a:extLst>
              <a:ext uri="{FF2B5EF4-FFF2-40B4-BE49-F238E27FC236}">
                <a16:creationId xmlns:a16="http://schemas.microsoft.com/office/drawing/2014/main" id="{D4589CCE-0A02-419E-BAC6-A9E2B5B48B46}"/>
              </a:ext>
            </a:extLst>
          </p:cNvPr>
          <p:cNvSpPr>
            <a:spLocks noGrp="1"/>
          </p:cNvSpPr>
          <p:nvPr>
            <p:ph idx="1"/>
          </p:nvPr>
        </p:nvSpPr>
        <p:spPr>
          <a:xfrm>
            <a:off x="318053" y="1433304"/>
            <a:ext cx="6719720" cy="1389409"/>
          </a:xfrm>
        </p:spPr>
        <p:txBody>
          <a:bodyPr>
            <a:normAutofit/>
          </a:bodyPr>
          <a:lstStyle/>
          <a:p>
            <a:pPr marL="0" indent="0">
              <a:lnSpc>
                <a:spcPct val="107000"/>
              </a:lnSpc>
              <a:buNone/>
            </a:pPr>
            <a:r>
              <a:rPr lang="es-MX" dirty="0">
                <a:effectLst/>
                <a:latin typeface="+mj-lt"/>
                <a:ea typeface="Calibri" panose="020F0502020204030204" pitchFamily="34" charset="0"/>
                <a:cs typeface="Arial" panose="020B0604020202020204" pitchFamily="34" charset="0"/>
              </a:rPr>
              <a:t>Al iniciar la aplicación mostrará la siguiente interfaz para un login o la opción para registrarse en la banca electrónica. </a:t>
            </a:r>
          </a:p>
          <a:p>
            <a:pPr marL="0" indent="0">
              <a:lnSpc>
                <a:spcPct val="107000"/>
              </a:lnSpc>
              <a:buNone/>
            </a:pPr>
            <a:endParaRPr lang="es-MX" dirty="0">
              <a:effectLst/>
              <a:latin typeface="+mj-lt"/>
              <a:ea typeface="Calibri" panose="020F0502020204030204" pitchFamily="34" charset="0"/>
              <a:cs typeface="Arial" panose="020B0604020202020204" pitchFamily="34" charset="0"/>
            </a:endParaRPr>
          </a:p>
          <a:p>
            <a:pPr marL="0" indent="0">
              <a:lnSpc>
                <a:spcPct val="107000"/>
              </a:lnSpc>
              <a:buNone/>
            </a:pPr>
            <a:r>
              <a:rPr lang="es-EC" sz="1050" dirty="0">
                <a:latin typeface="Times New Roman" panose="02020603050405020304" pitchFamily="18" charset="0"/>
                <a:ea typeface="Calibri" panose="020F0502020204030204" pitchFamily="34" charset="0"/>
                <a:cs typeface="Arial" panose="020B0604020202020204" pitchFamily="34" charset="0"/>
              </a:rPr>
              <a:t>. </a:t>
            </a:r>
            <a:endParaRPr lang="es-MX" sz="1050" dirty="0">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Aft>
                <a:spcPts val="600"/>
              </a:spcAft>
              <a:buNone/>
            </a:pPr>
            <a:endParaRPr lang="es-ES" sz="1500" dirty="0"/>
          </a:p>
        </p:txBody>
      </p:sp>
      <p:pic>
        <p:nvPicPr>
          <p:cNvPr id="7" name="Imagen 6">
            <a:extLst>
              <a:ext uri="{FF2B5EF4-FFF2-40B4-BE49-F238E27FC236}">
                <a16:creationId xmlns:a16="http://schemas.microsoft.com/office/drawing/2014/main" id="{F86DC2CE-080E-4F78-8F59-E264735EEBA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56150" y="2265736"/>
            <a:ext cx="4881623" cy="2380964"/>
          </a:xfrm>
          <a:prstGeom prst="rect">
            <a:avLst/>
          </a:prstGeom>
          <a:noFill/>
          <a:ln>
            <a:noFill/>
          </a:ln>
        </p:spPr>
      </p:pic>
    </p:spTree>
    <p:extLst>
      <p:ext uri="{BB962C8B-B14F-4D97-AF65-F5344CB8AC3E}">
        <p14:creationId xmlns:p14="http://schemas.microsoft.com/office/powerpoint/2010/main" val="624970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17F433-F8C1-494A-B17A-90C4EFD1E953}"/>
              </a:ext>
            </a:extLst>
          </p:cNvPr>
          <p:cNvSpPr>
            <a:spLocks noGrp="1"/>
          </p:cNvSpPr>
          <p:nvPr>
            <p:ph type="title"/>
          </p:nvPr>
        </p:nvSpPr>
        <p:spPr>
          <a:xfrm>
            <a:off x="435894" y="496800"/>
            <a:ext cx="8272212" cy="760350"/>
          </a:xfrm>
        </p:spPr>
        <p:txBody>
          <a:bodyPr>
            <a:normAutofit/>
          </a:bodyPr>
          <a:lstStyle/>
          <a:p>
            <a:r>
              <a:rPr lang="es-ES" dirty="0"/>
              <a:t>V: FUNCIONALIDAD</a:t>
            </a:r>
          </a:p>
        </p:txBody>
      </p:sp>
      <p:sp>
        <p:nvSpPr>
          <p:cNvPr id="3" name="Marcador de contenido 2">
            <a:extLst>
              <a:ext uri="{FF2B5EF4-FFF2-40B4-BE49-F238E27FC236}">
                <a16:creationId xmlns:a16="http://schemas.microsoft.com/office/drawing/2014/main" id="{D4589CCE-0A02-419E-BAC6-A9E2B5B48B46}"/>
              </a:ext>
            </a:extLst>
          </p:cNvPr>
          <p:cNvSpPr>
            <a:spLocks noGrp="1"/>
          </p:cNvSpPr>
          <p:nvPr>
            <p:ph idx="1"/>
          </p:nvPr>
        </p:nvSpPr>
        <p:spPr>
          <a:xfrm>
            <a:off x="318053" y="1433304"/>
            <a:ext cx="6719720" cy="1389409"/>
          </a:xfrm>
        </p:spPr>
        <p:txBody>
          <a:bodyPr>
            <a:normAutofit/>
          </a:bodyPr>
          <a:lstStyle/>
          <a:p>
            <a:pPr marL="0" indent="0">
              <a:lnSpc>
                <a:spcPct val="107000"/>
              </a:lnSpc>
              <a:spcAft>
                <a:spcPts val="600"/>
              </a:spcAft>
              <a:buNone/>
            </a:pPr>
            <a:r>
              <a:rPr lang="es-EC" sz="1350" dirty="0">
                <a:latin typeface="Calibri" panose="020F0502020204030204" pitchFamily="34" charset="0"/>
                <a:ea typeface="Calibri" panose="020F0502020204030204" pitchFamily="34" charset="0"/>
                <a:cs typeface="Arial" panose="020B0604020202020204" pitchFamily="34" charset="0"/>
              </a:rPr>
              <a:t>Interfaz de registro</a:t>
            </a:r>
            <a:endParaRPr lang="es-MX" sz="1350" dirty="0">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buNone/>
            </a:pPr>
            <a:endParaRPr lang="es-MX" dirty="0">
              <a:effectLst/>
              <a:latin typeface="+mj-lt"/>
              <a:ea typeface="Calibri" panose="020F0502020204030204" pitchFamily="34" charset="0"/>
              <a:cs typeface="Arial" panose="020B0604020202020204" pitchFamily="34" charset="0"/>
            </a:endParaRPr>
          </a:p>
          <a:p>
            <a:pPr marL="0" indent="0">
              <a:lnSpc>
                <a:spcPct val="107000"/>
              </a:lnSpc>
              <a:buNone/>
            </a:pPr>
            <a:r>
              <a:rPr lang="es-EC" sz="1050" dirty="0">
                <a:latin typeface="Times New Roman" panose="02020603050405020304" pitchFamily="18" charset="0"/>
                <a:ea typeface="Calibri" panose="020F0502020204030204" pitchFamily="34" charset="0"/>
                <a:cs typeface="Arial" panose="020B0604020202020204" pitchFamily="34" charset="0"/>
              </a:rPr>
              <a:t>. </a:t>
            </a:r>
            <a:endParaRPr lang="es-MX" sz="1050" dirty="0">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Aft>
                <a:spcPts val="600"/>
              </a:spcAft>
              <a:buNone/>
            </a:pPr>
            <a:endParaRPr lang="es-ES" sz="1500" dirty="0"/>
          </a:p>
        </p:txBody>
      </p:sp>
      <p:pic>
        <p:nvPicPr>
          <p:cNvPr id="6" name="Imagen 5">
            <a:extLst>
              <a:ext uri="{FF2B5EF4-FFF2-40B4-BE49-F238E27FC236}">
                <a16:creationId xmlns:a16="http://schemas.microsoft.com/office/drawing/2014/main" id="{8B317FDE-DD95-42BA-BEAD-F59232487E2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727522" y="1873479"/>
            <a:ext cx="5943600" cy="3109595"/>
          </a:xfrm>
          <a:prstGeom prst="rect">
            <a:avLst/>
          </a:prstGeom>
          <a:noFill/>
          <a:ln>
            <a:noFill/>
          </a:ln>
        </p:spPr>
      </p:pic>
    </p:spTree>
    <p:extLst>
      <p:ext uri="{BB962C8B-B14F-4D97-AF65-F5344CB8AC3E}">
        <p14:creationId xmlns:p14="http://schemas.microsoft.com/office/powerpoint/2010/main" val="13236201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17F433-F8C1-494A-B17A-90C4EFD1E953}"/>
              </a:ext>
            </a:extLst>
          </p:cNvPr>
          <p:cNvSpPr>
            <a:spLocks noGrp="1"/>
          </p:cNvSpPr>
          <p:nvPr>
            <p:ph type="title"/>
          </p:nvPr>
        </p:nvSpPr>
        <p:spPr>
          <a:xfrm>
            <a:off x="435894" y="496800"/>
            <a:ext cx="8272212" cy="760350"/>
          </a:xfrm>
        </p:spPr>
        <p:txBody>
          <a:bodyPr>
            <a:normAutofit/>
          </a:bodyPr>
          <a:lstStyle/>
          <a:p>
            <a:r>
              <a:rPr lang="es-ES" dirty="0"/>
              <a:t>V: FUNCIONALIDAD</a:t>
            </a:r>
          </a:p>
        </p:txBody>
      </p:sp>
      <p:sp>
        <p:nvSpPr>
          <p:cNvPr id="3" name="Marcador de contenido 2">
            <a:extLst>
              <a:ext uri="{FF2B5EF4-FFF2-40B4-BE49-F238E27FC236}">
                <a16:creationId xmlns:a16="http://schemas.microsoft.com/office/drawing/2014/main" id="{D4589CCE-0A02-419E-BAC6-A9E2B5B48B46}"/>
              </a:ext>
            </a:extLst>
          </p:cNvPr>
          <p:cNvSpPr>
            <a:spLocks noGrp="1"/>
          </p:cNvSpPr>
          <p:nvPr>
            <p:ph idx="1"/>
          </p:nvPr>
        </p:nvSpPr>
        <p:spPr>
          <a:xfrm>
            <a:off x="318053" y="1433304"/>
            <a:ext cx="6719720" cy="1389409"/>
          </a:xfrm>
        </p:spPr>
        <p:txBody>
          <a:bodyPr>
            <a:normAutofit/>
          </a:bodyPr>
          <a:lstStyle/>
          <a:p>
            <a:pPr marL="0" indent="0">
              <a:lnSpc>
                <a:spcPct val="107000"/>
              </a:lnSpc>
              <a:spcAft>
                <a:spcPts val="600"/>
              </a:spcAft>
              <a:buNone/>
            </a:pPr>
            <a:r>
              <a:rPr lang="es-EC" sz="1350" dirty="0">
                <a:latin typeface="Times New Roman" panose="02020603050405020304" pitchFamily="18" charset="0"/>
                <a:ea typeface="Calibri" panose="020F0502020204030204" pitchFamily="34" charset="0"/>
                <a:cs typeface="Arial" panose="020B0604020202020204" pitchFamily="34" charset="0"/>
              </a:rPr>
              <a:t>En la aplicación se muestra un menú con opciones del proyecto.</a:t>
            </a:r>
            <a:endParaRPr lang="es-MX" sz="1350" dirty="0">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buNone/>
            </a:pPr>
            <a:endParaRPr lang="es-MX" dirty="0">
              <a:effectLst/>
              <a:latin typeface="+mj-lt"/>
              <a:ea typeface="Calibri" panose="020F0502020204030204" pitchFamily="34" charset="0"/>
              <a:cs typeface="Arial" panose="020B0604020202020204" pitchFamily="34" charset="0"/>
            </a:endParaRPr>
          </a:p>
          <a:p>
            <a:pPr marL="0" indent="0">
              <a:lnSpc>
                <a:spcPct val="107000"/>
              </a:lnSpc>
              <a:buNone/>
            </a:pPr>
            <a:r>
              <a:rPr lang="es-EC" sz="1050" dirty="0">
                <a:latin typeface="Times New Roman" panose="02020603050405020304" pitchFamily="18" charset="0"/>
                <a:ea typeface="Calibri" panose="020F0502020204030204" pitchFamily="34" charset="0"/>
                <a:cs typeface="Arial" panose="020B0604020202020204" pitchFamily="34" charset="0"/>
              </a:rPr>
              <a:t>. </a:t>
            </a:r>
            <a:endParaRPr lang="es-MX" sz="1050" dirty="0">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Aft>
                <a:spcPts val="600"/>
              </a:spcAft>
              <a:buNone/>
            </a:pPr>
            <a:endParaRPr lang="es-ES" sz="1500" dirty="0"/>
          </a:p>
        </p:txBody>
      </p:sp>
      <p:pic>
        <p:nvPicPr>
          <p:cNvPr id="7" name="Imagen 6">
            <a:extLst>
              <a:ext uri="{FF2B5EF4-FFF2-40B4-BE49-F238E27FC236}">
                <a16:creationId xmlns:a16="http://schemas.microsoft.com/office/drawing/2014/main" id="{798BD5AE-1E78-4383-91C3-105DD02E9D1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005314" y="1839763"/>
            <a:ext cx="4580681" cy="3303737"/>
          </a:xfrm>
          <a:prstGeom prst="rect">
            <a:avLst/>
          </a:prstGeom>
          <a:noFill/>
          <a:ln>
            <a:noFill/>
          </a:ln>
        </p:spPr>
      </p:pic>
    </p:spTree>
    <p:extLst>
      <p:ext uri="{BB962C8B-B14F-4D97-AF65-F5344CB8AC3E}">
        <p14:creationId xmlns:p14="http://schemas.microsoft.com/office/powerpoint/2010/main" val="34980551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17F433-F8C1-494A-B17A-90C4EFD1E953}"/>
              </a:ext>
            </a:extLst>
          </p:cNvPr>
          <p:cNvSpPr>
            <a:spLocks noGrp="1"/>
          </p:cNvSpPr>
          <p:nvPr>
            <p:ph type="title"/>
          </p:nvPr>
        </p:nvSpPr>
        <p:spPr>
          <a:xfrm>
            <a:off x="435894" y="496800"/>
            <a:ext cx="8272212" cy="760350"/>
          </a:xfrm>
        </p:spPr>
        <p:txBody>
          <a:bodyPr>
            <a:normAutofit/>
          </a:bodyPr>
          <a:lstStyle/>
          <a:p>
            <a:r>
              <a:rPr lang="es-ES" dirty="0"/>
              <a:t>V: FUNCIONALIDAD</a:t>
            </a:r>
          </a:p>
        </p:txBody>
      </p:sp>
      <p:sp>
        <p:nvSpPr>
          <p:cNvPr id="3" name="Marcador de contenido 2">
            <a:extLst>
              <a:ext uri="{FF2B5EF4-FFF2-40B4-BE49-F238E27FC236}">
                <a16:creationId xmlns:a16="http://schemas.microsoft.com/office/drawing/2014/main" id="{D4589CCE-0A02-419E-BAC6-A9E2B5B48B46}"/>
              </a:ext>
            </a:extLst>
          </p:cNvPr>
          <p:cNvSpPr>
            <a:spLocks noGrp="1"/>
          </p:cNvSpPr>
          <p:nvPr>
            <p:ph idx="1"/>
          </p:nvPr>
        </p:nvSpPr>
        <p:spPr>
          <a:xfrm>
            <a:off x="318053" y="1433304"/>
            <a:ext cx="6719720" cy="1389409"/>
          </a:xfrm>
        </p:spPr>
        <p:txBody>
          <a:bodyPr>
            <a:normAutofit/>
          </a:bodyPr>
          <a:lstStyle/>
          <a:p>
            <a:pPr marL="0" indent="0">
              <a:lnSpc>
                <a:spcPct val="107000"/>
              </a:lnSpc>
              <a:spcAft>
                <a:spcPts val="600"/>
              </a:spcAft>
              <a:buNone/>
            </a:pPr>
            <a:r>
              <a:rPr lang="es-EC" sz="1350" dirty="0">
                <a:latin typeface="Times New Roman" panose="02020603050405020304" pitchFamily="18" charset="0"/>
                <a:ea typeface="Calibri" panose="020F0502020204030204" pitchFamily="34" charset="0"/>
                <a:cs typeface="Arial" panose="020B0604020202020204" pitchFamily="34" charset="0"/>
              </a:rPr>
              <a:t>En la aplicación se muestra un menú con opciones y se muestra agregar producto</a:t>
            </a:r>
            <a:endParaRPr lang="es-MX" dirty="0">
              <a:effectLst/>
              <a:latin typeface="+mj-lt"/>
              <a:ea typeface="Calibri" panose="020F0502020204030204" pitchFamily="34" charset="0"/>
              <a:cs typeface="Arial" panose="020B0604020202020204" pitchFamily="34" charset="0"/>
            </a:endParaRPr>
          </a:p>
          <a:p>
            <a:pPr marL="0" indent="0">
              <a:lnSpc>
                <a:spcPct val="107000"/>
              </a:lnSpc>
              <a:buNone/>
            </a:pPr>
            <a:r>
              <a:rPr lang="es-EC" sz="1050" dirty="0">
                <a:latin typeface="Times New Roman" panose="02020603050405020304" pitchFamily="18" charset="0"/>
                <a:ea typeface="Calibri" panose="020F0502020204030204" pitchFamily="34" charset="0"/>
                <a:cs typeface="Arial" panose="020B0604020202020204" pitchFamily="34" charset="0"/>
              </a:rPr>
              <a:t>. </a:t>
            </a:r>
            <a:endParaRPr lang="es-MX" sz="1050" dirty="0">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Aft>
                <a:spcPts val="600"/>
              </a:spcAft>
              <a:buNone/>
            </a:pPr>
            <a:endParaRPr lang="es-ES" sz="1500" dirty="0"/>
          </a:p>
        </p:txBody>
      </p:sp>
      <p:pic>
        <p:nvPicPr>
          <p:cNvPr id="7" name="Imagen 6">
            <a:extLst>
              <a:ext uri="{FF2B5EF4-FFF2-40B4-BE49-F238E27FC236}">
                <a16:creationId xmlns:a16="http://schemas.microsoft.com/office/drawing/2014/main" id="{0719333A-7445-4B2C-88A4-4730045163A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002420"/>
            <a:ext cx="5943600" cy="3161083"/>
          </a:xfrm>
          <a:prstGeom prst="rect">
            <a:avLst/>
          </a:prstGeom>
          <a:noFill/>
          <a:ln>
            <a:noFill/>
          </a:ln>
        </p:spPr>
      </p:pic>
    </p:spTree>
    <p:extLst>
      <p:ext uri="{BB962C8B-B14F-4D97-AF65-F5344CB8AC3E}">
        <p14:creationId xmlns:p14="http://schemas.microsoft.com/office/powerpoint/2010/main" val="28090432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17F433-F8C1-494A-B17A-90C4EFD1E953}"/>
              </a:ext>
            </a:extLst>
          </p:cNvPr>
          <p:cNvSpPr>
            <a:spLocks noGrp="1"/>
          </p:cNvSpPr>
          <p:nvPr>
            <p:ph type="title"/>
          </p:nvPr>
        </p:nvSpPr>
        <p:spPr>
          <a:xfrm>
            <a:off x="435894" y="496800"/>
            <a:ext cx="8272212" cy="760350"/>
          </a:xfrm>
        </p:spPr>
        <p:txBody>
          <a:bodyPr>
            <a:normAutofit/>
          </a:bodyPr>
          <a:lstStyle/>
          <a:p>
            <a:r>
              <a:rPr lang="es-ES" dirty="0"/>
              <a:t>V: FUNCIONALIDAD</a:t>
            </a:r>
          </a:p>
        </p:txBody>
      </p:sp>
      <p:sp>
        <p:nvSpPr>
          <p:cNvPr id="3" name="Marcador de contenido 2">
            <a:extLst>
              <a:ext uri="{FF2B5EF4-FFF2-40B4-BE49-F238E27FC236}">
                <a16:creationId xmlns:a16="http://schemas.microsoft.com/office/drawing/2014/main" id="{D4589CCE-0A02-419E-BAC6-A9E2B5B48B46}"/>
              </a:ext>
            </a:extLst>
          </p:cNvPr>
          <p:cNvSpPr>
            <a:spLocks noGrp="1"/>
          </p:cNvSpPr>
          <p:nvPr>
            <p:ph idx="1"/>
          </p:nvPr>
        </p:nvSpPr>
        <p:spPr>
          <a:xfrm>
            <a:off x="318053" y="1433304"/>
            <a:ext cx="6719720" cy="1389409"/>
          </a:xfrm>
        </p:spPr>
        <p:txBody>
          <a:bodyPr>
            <a:normAutofit/>
          </a:bodyPr>
          <a:lstStyle/>
          <a:p>
            <a:pPr marL="0" indent="0">
              <a:lnSpc>
                <a:spcPct val="107000"/>
              </a:lnSpc>
              <a:buNone/>
            </a:pPr>
            <a:r>
              <a:rPr lang="es-MX" dirty="0">
                <a:effectLst/>
                <a:latin typeface="+mj-lt"/>
                <a:ea typeface="Calibri" panose="020F0502020204030204" pitchFamily="34" charset="0"/>
                <a:cs typeface="Arial" panose="020B0604020202020204" pitchFamily="34" charset="0"/>
              </a:rPr>
              <a:t>Agregamos nueva factura</a:t>
            </a:r>
          </a:p>
          <a:p>
            <a:pPr marL="0" indent="0">
              <a:lnSpc>
                <a:spcPct val="107000"/>
              </a:lnSpc>
              <a:buNone/>
            </a:pPr>
            <a:r>
              <a:rPr lang="es-EC" sz="1050" dirty="0">
                <a:latin typeface="Times New Roman" panose="02020603050405020304" pitchFamily="18" charset="0"/>
                <a:ea typeface="Calibri" panose="020F0502020204030204" pitchFamily="34" charset="0"/>
                <a:cs typeface="Arial" panose="020B0604020202020204" pitchFamily="34" charset="0"/>
              </a:rPr>
              <a:t>. </a:t>
            </a:r>
            <a:endParaRPr lang="es-MX" sz="1050" dirty="0">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Aft>
                <a:spcPts val="600"/>
              </a:spcAft>
              <a:buNone/>
            </a:pPr>
            <a:endParaRPr lang="es-ES" sz="1500" dirty="0"/>
          </a:p>
        </p:txBody>
      </p:sp>
      <p:pic>
        <p:nvPicPr>
          <p:cNvPr id="7" name="Imagen 6">
            <a:extLst>
              <a:ext uri="{FF2B5EF4-FFF2-40B4-BE49-F238E27FC236}">
                <a16:creationId xmlns:a16="http://schemas.microsoft.com/office/drawing/2014/main" id="{7600ABD8-F134-47DA-A38D-EC8827C67DD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06227" y="1782192"/>
            <a:ext cx="4246442" cy="3361308"/>
          </a:xfrm>
          <a:prstGeom prst="rect">
            <a:avLst/>
          </a:prstGeom>
          <a:noFill/>
          <a:ln>
            <a:noFill/>
          </a:ln>
        </p:spPr>
      </p:pic>
    </p:spTree>
    <p:extLst>
      <p:ext uri="{BB962C8B-B14F-4D97-AF65-F5344CB8AC3E}">
        <p14:creationId xmlns:p14="http://schemas.microsoft.com/office/powerpoint/2010/main" val="6053119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17F433-F8C1-494A-B17A-90C4EFD1E953}"/>
              </a:ext>
            </a:extLst>
          </p:cNvPr>
          <p:cNvSpPr>
            <a:spLocks noGrp="1"/>
          </p:cNvSpPr>
          <p:nvPr>
            <p:ph type="title"/>
          </p:nvPr>
        </p:nvSpPr>
        <p:spPr>
          <a:xfrm>
            <a:off x="435894" y="496800"/>
            <a:ext cx="8272212" cy="760350"/>
          </a:xfrm>
        </p:spPr>
        <p:txBody>
          <a:bodyPr>
            <a:normAutofit/>
          </a:bodyPr>
          <a:lstStyle/>
          <a:p>
            <a:r>
              <a:rPr lang="es-ES" dirty="0"/>
              <a:t>V: FUNCIONALIDAD</a:t>
            </a:r>
          </a:p>
        </p:txBody>
      </p:sp>
      <p:sp>
        <p:nvSpPr>
          <p:cNvPr id="3" name="Marcador de contenido 2">
            <a:extLst>
              <a:ext uri="{FF2B5EF4-FFF2-40B4-BE49-F238E27FC236}">
                <a16:creationId xmlns:a16="http://schemas.microsoft.com/office/drawing/2014/main" id="{D4589CCE-0A02-419E-BAC6-A9E2B5B48B46}"/>
              </a:ext>
            </a:extLst>
          </p:cNvPr>
          <p:cNvSpPr>
            <a:spLocks noGrp="1"/>
          </p:cNvSpPr>
          <p:nvPr>
            <p:ph idx="1"/>
          </p:nvPr>
        </p:nvSpPr>
        <p:spPr>
          <a:xfrm>
            <a:off x="318053" y="1433304"/>
            <a:ext cx="6719720" cy="1389409"/>
          </a:xfrm>
        </p:spPr>
        <p:txBody>
          <a:bodyPr>
            <a:normAutofit/>
          </a:bodyPr>
          <a:lstStyle/>
          <a:p>
            <a:pPr marL="0" indent="0" algn="just">
              <a:lnSpc>
                <a:spcPct val="107000"/>
              </a:lnSpc>
              <a:spcAft>
                <a:spcPts val="600"/>
              </a:spcAft>
              <a:buNone/>
            </a:pPr>
            <a:r>
              <a:rPr lang="es-EC" sz="1350" dirty="0">
                <a:latin typeface="Calibri" panose="020F0502020204030204" pitchFamily="34" charset="0"/>
                <a:ea typeface="Calibri" panose="020F0502020204030204" pitchFamily="34" charset="0"/>
                <a:cs typeface="Arial" panose="020B0604020202020204" pitchFamily="34" charset="0"/>
              </a:rPr>
              <a:t>Detalles compra. </a:t>
            </a:r>
            <a:endParaRPr lang="es-MX" dirty="0">
              <a:effectLst/>
              <a:latin typeface="+mj-lt"/>
              <a:ea typeface="Calibri" panose="020F0502020204030204" pitchFamily="34" charset="0"/>
              <a:cs typeface="Arial" panose="020B0604020202020204" pitchFamily="34" charset="0"/>
            </a:endParaRPr>
          </a:p>
          <a:p>
            <a:pPr marL="0" indent="0">
              <a:lnSpc>
                <a:spcPct val="107000"/>
              </a:lnSpc>
              <a:buNone/>
            </a:pPr>
            <a:r>
              <a:rPr lang="es-EC" sz="1050" dirty="0">
                <a:latin typeface="Times New Roman" panose="02020603050405020304" pitchFamily="18" charset="0"/>
                <a:ea typeface="Calibri" panose="020F0502020204030204" pitchFamily="34" charset="0"/>
                <a:cs typeface="Arial" panose="020B0604020202020204" pitchFamily="34" charset="0"/>
              </a:rPr>
              <a:t>. </a:t>
            </a:r>
            <a:endParaRPr lang="es-MX" sz="1050" dirty="0">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Aft>
                <a:spcPts val="600"/>
              </a:spcAft>
              <a:buNone/>
            </a:pPr>
            <a:endParaRPr lang="es-ES" sz="1500" dirty="0"/>
          </a:p>
        </p:txBody>
      </p:sp>
      <p:pic>
        <p:nvPicPr>
          <p:cNvPr id="6" name="Imagen 5">
            <a:extLst>
              <a:ext uri="{FF2B5EF4-FFF2-40B4-BE49-F238E27FC236}">
                <a16:creationId xmlns:a16="http://schemas.microsoft.com/office/drawing/2014/main" id="{F5DAD372-7A52-494E-B2C3-15B4363BD04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0670" y="1470660"/>
            <a:ext cx="5943600" cy="3672840"/>
          </a:xfrm>
          <a:prstGeom prst="rect">
            <a:avLst/>
          </a:prstGeom>
          <a:noFill/>
          <a:ln>
            <a:noFill/>
          </a:ln>
        </p:spPr>
      </p:pic>
    </p:spTree>
    <p:extLst>
      <p:ext uri="{BB962C8B-B14F-4D97-AF65-F5344CB8AC3E}">
        <p14:creationId xmlns:p14="http://schemas.microsoft.com/office/powerpoint/2010/main" val="24728587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AF601B-7D4E-4D51-9BA2-A881194A157D}"/>
              </a:ext>
            </a:extLst>
          </p:cNvPr>
          <p:cNvSpPr>
            <a:spLocks noGrp="1"/>
          </p:cNvSpPr>
          <p:nvPr>
            <p:ph type="title"/>
          </p:nvPr>
        </p:nvSpPr>
        <p:spPr/>
        <p:txBody>
          <a:bodyPr/>
          <a:lstStyle/>
          <a:p>
            <a:r>
              <a:rPr lang="es-ES" dirty="0"/>
              <a:t>Conclusiones</a:t>
            </a:r>
          </a:p>
        </p:txBody>
      </p:sp>
      <p:sp>
        <p:nvSpPr>
          <p:cNvPr id="3" name="Marcador de contenido 2">
            <a:extLst>
              <a:ext uri="{FF2B5EF4-FFF2-40B4-BE49-F238E27FC236}">
                <a16:creationId xmlns:a16="http://schemas.microsoft.com/office/drawing/2014/main" id="{93B8F572-C439-414C-90FA-BE3C081E9B98}"/>
              </a:ext>
            </a:extLst>
          </p:cNvPr>
          <p:cNvSpPr>
            <a:spLocks noGrp="1"/>
          </p:cNvSpPr>
          <p:nvPr>
            <p:ph idx="1"/>
          </p:nvPr>
        </p:nvSpPr>
        <p:spPr>
          <a:xfrm>
            <a:off x="366321" y="1366479"/>
            <a:ext cx="6442081" cy="3781990"/>
          </a:xfrm>
        </p:spPr>
        <p:txBody>
          <a:bodyPr>
            <a:normAutofit fontScale="85000" lnSpcReduction="20000"/>
          </a:bodyPr>
          <a:lstStyle/>
          <a:p>
            <a:pPr marL="257175" indent="-257175" algn="just">
              <a:lnSpc>
                <a:spcPct val="107000"/>
              </a:lnSpc>
              <a:buFont typeface="Symbol" panose="05050102010706020507" pitchFamily="18" charset="2"/>
              <a:buChar char=""/>
            </a:pPr>
            <a:r>
              <a:rPr lang="es-MX" dirty="0">
                <a:latin typeface="Cambria" panose="02040503050406030204" pitchFamily="18" charset="0"/>
                <a:ea typeface="Calibri" panose="020F0502020204030204" pitchFamily="34" charset="0"/>
                <a:cs typeface="Times New Roman" panose="02020603050405020304" pitchFamily="18" charset="0"/>
              </a:rPr>
              <a:t>RESTFULL es un patrón arquitectónico que se basa en HTTP y utiliza solicitudes HTTP, respuestas, verbos y códigos de estado para comunicarse.</a:t>
            </a:r>
          </a:p>
          <a:p>
            <a:pPr marL="257175" indent="-257175" algn="just">
              <a:lnSpc>
                <a:spcPct val="107000"/>
              </a:lnSpc>
              <a:buFont typeface="Symbol" panose="05050102010706020507" pitchFamily="18" charset="2"/>
              <a:buChar char=""/>
            </a:pPr>
            <a:r>
              <a:rPr lang="es-MX" dirty="0">
                <a:latin typeface="Cambria" panose="02040503050406030204" pitchFamily="18" charset="0"/>
                <a:ea typeface="Calibri" panose="020F0502020204030204" pitchFamily="34" charset="0"/>
                <a:cs typeface="Times New Roman" panose="02020603050405020304" pitchFamily="18" charset="0"/>
              </a:rPr>
              <a:t>El hecho de que los servicios RESTFULL usen HTTP significa que pueden ser consumidos por casi cualquier dispositivo o aplicación 'en línea' (incluidos los dispositivos </a:t>
            </a:r>
            <a:r>
              <a:rPr lang="es-MX" dirty="0" err="1">
                <a:latin typeface="Cambria" panose="02040503050406030204" pitchFamily="18" charset="0"/>
                <a:ea typeface="Calibri" panose="020F0502020204030204" pitchFamily="34" charset="0"/>
                <a:cs typeface="Times New Roman" panose="02020603050405020304" pitchFamily="18" charset="0"/>
              </a:rPr>
              <a:t>IoT</a:t>
            </a:r>
            <a:r>
              <a:rPr lang="es-MX" dirty="0">
                <a:latin typeface="Cambria" panose="02040503050406030204" pitchFamily="18" charset="0"/>
                <a:ea typeface="Calibri" panose="020F0502020204030204" pitchFamily="34" charset="0"/>
                <a:cs typeface="Times New Roman" panose="02020603050405020304" pitchFamily="18" charset="0"/>
              </a:rPr>
              <a:t>.</a:t>
            </a:r>
          </a:p>
          <a:p>
            <a:pPr marL="257175" indent="-257175" algn="just">
              <a:lnSpc>
                <a:spcPct val="107000"/>
              </a:lnSpc>
              <a:buFont typeface="Symbol" panose="05050102010706020507" pitchFamily="18" charset="2"/>
              <a:buChar char=""/>
            </a:pPr>
            <a:r>
              <a:rPr lang="es-MX" dirty="0">
                <a:latin typeface="Cambria" panose="02040503050406030204" pitchFamily="18" charset="0"/>
                <a:ea typeface="Calibri" panose="020F0502020204030204" pitchFamily="34" charset="0"/>
                <a:cs typeface="Times New Roman" panose="02020603050405020304" pitchFamily="18" charset="0"/>
              </a:rPr>
              <a:t>RESTFULL es un medio de implementación de servidores que es versátil con la comunicación de bases de datos ya que es posible crear una capa de persistencia que puede ser puesta como servicio y ser consumida desde varios clientes.</a:t>
            </a:r>
          </a:p>
          <a:p>
            <a:pPr marL="257175" indent="-257175" algn="just">
              <a:lnSpc>
                <a:spcPct val="107000"/>
              </a:lnSpc>
              <a:buFont typeface="Symbol" panose="05050102010706020507" pitchFamily="18" charset="2"/>
              <a:buChar char=""/>
            </a:pPr>
            <a:r>
              <a:rPr lang="es-MX" dirty="0">
                <a:latin typeface="Cambria" panose="02040503050406030204" pitchFamily="18" charset="0"/>
                <a:ea typeface="Calibri" panose="020F0502020204030204" pitchFamily="34" charset="0"/>
                <a:cs typeface="Times New Roman" panose="02020603050405020304" pitchFamily="18" charset="0"/>
              </a:rPr>
              <a:t>Un cliente puede usar las funcionalidades de un servidor RESTFULL a través de las referencias de las </a:t>
            </a:r>
            <a:r>
              <a:rPr lang="es-MX" dirty="0" err="1">
                <a:latin typeface="Cambria" panose="02040503050406030204" pitchFamily="18" charset="0"/>
                <a:ea typeface="Calibri" panose="020F0502020204030204" pitchFamily="34" charset="0"/>
                <a:cs typeface="Times New Roman" panose="02020603050405020304" pitchFamily="18" charset="0"/>
              </a:rPr>
              <a:t>URL´s</a:t>
            </a:r>
            <a:r>
              <a:rPr lang="es-MX" dirty="0">
                <a:latin typeface="Cambria" panose="02040503050406030204" pitchFamily="18" charset="0"/>
                <a:ea typeface="Calibri" panose="020F0502020204030204" pitchFamily="34" charset="0"/>
                <a:cs typeface="Times New Roman" panose="02020603050405020304" pitchFamily="18" charset="0"/>
              </a:rPr>
              <a:t> WSDL que permiten acceder a cada funcionalidad y usar cada elemento de la capa de persistencia del servidor y poder interactuar con la base de datos de forma remota.</a:t>
            </a:r>
          </a:p>
          <a:p>
            <a:pPr marL="257175" indent="-257175" algn="just">
              <a:lnSpc>
                <a:spcPct val="107000"/>
              </a:lnSpc>
              <a:buFont typeface="Symbol" panose="05050102010706020507" pitchFamily="18" charset="2"/>
              <a:buChar char=""/>
            </a:pPr>
            <a:r>
              <a:rPr lang="es-MX" dirty="0">
                <a:latin typeface="Cambria" panose="02040503050406030204" pitchFamily="18" charset="0"/>
                <a:ea typeface="Calibri" panose="020F0502020204030204" pitchFamily="34" charset="0"/>
                <a:cs typeface="Times New Roman" panose="02020603050405020304" pitchFamily="18" charset="0"/>
              </a:rPr>
              <a:t>Al crear un modelo de persistencia se pueden implementar cada una de las funcionalidades de tipo CRUD dentro del servidor y estas pueden ser accedidas desde el cliente de forma directa y rápida.</a:t>
            </a:r>
          </a:p>
          <a:p>
            <a:pPr marL="257175" indent="-257175" algn="just">
              <a:lnSpc>
                <a:spcPct val="107000"/>
              </a:lnSpc>
              <a:buFont typeface="Symbol" panose="05050102010706020507" pitchFamily="18" charset="2"/>
              <a:buChar char=""/>
            </a:pPr>
            <a:endParaRPr lang="en-US" dirty="0">
              <a:latin typeface="Cambria" panose="020405030504060302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91991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DBC33A-CD42-4FC7-A6A8-7EDA27FD2683}"/>
              </a:ext>
            </a:extLst>
          </p:cNvPr>
          <p:cNvSpPr>
            <a:spLocks noGrp="1"/>
          </p:cNvSpPr>
          <p:nvPr>
            <p:ph type="title"/>
          </p:nvPr>
        </p:nvSpPr>
        <p:spPr/>
        <p:txBody>
          <a:bodyPr/>
          <a:lstStyle/>
          <a:p>
            <a:r>
              <a:rPr lang="es-ES" dirty="0"/>
              <a:t>Recomendaciones</a:t>
            </a:r>
          </a:p>
        </p:txBody>
      </p:sp>
      <p:sp>
        <p:nvSpPr>
          <p:cNvPr id="3" name="Marcador de contenido 2">
            <a:extLst>
              <a:ext uri="{FF2B5EF4-FFF2-40B4-BE49-F238E27FC236}">
                <a16:creationId xmlns:a16="http://schemas.microsoft.com/office/drawing/2014/main" id="{D80960AD-F226-4240-9557-9B1A56633CDB}"/>
              </a:ext>
            </a:extLst>
          </p:cNvPr>
          <p:cNvSpPr>
            <a:spLocks noGrp="1"/>
          </p:cNvSpPr>
          <p:nvPr>
            <p:ph idx="1"/>
          </p:nvPr>
        </p:nvSpPr>
        <p:spPr>
          <a:xfrm>
            <a:off x="346443" y="1366479"/>
            <a:ext cx="6375498" cy="3856533"/>
          </a:xfrm>
        </p:spPr>
        <p:txBody>
          <a:bodyPr>
            <a:normAutofit fontScale="92500" lnSpcReduction="20000"/>
          </a:bodyPr>
          <a:lstStyle/>
          <a:p>
            <a:pPr marL="257175" indent="-257175" algn="just">
              <a:lnSpc>
                <a:spcPct val="107000"/>
              </a:lnSpc>
              <a:buFont typeface="Symbol" panose="05050102010706020507" pitchFamily="18" charset="2"/>
              <a:buChar char=""/>
            </a:pPr>
            <a:r>
              <a:rPr lang="es-EC" dirty="0">
                <a:latin typeface="Cambria" panose="02040503050406030204" pitchFamily="18" charset="0"/>
                <a:ea typeface="Calibri" panose="020F0502020204030204" pitchFamily="34" charset="0"/>
                <a:cs typeface="Times New Roman" panose="02020603050405020304" pitchFamily="18" charset="0"/>
              </a:rPr>
              <a:t>Debe esforzarse por publicar servicios web que aceptan a su vez todos los parámetros e información necesarios, lo que permite al proveedor de servicios realizar tanto como sea posible en nombre de la aplicación consumidora. </a:t>
            </a:r>
          </a:p>
          <a:p>
            <a:pPr marL="257175" indent="-257175" algn="just">
              <a:lnSpc>
                <a:spcPct val="107000"/>
              </a:lnSpc>
              <a:buFont typeface="Symbol" panose="05050102010706020507" pitchFamily="18" charset="2"/>
              <a:buChar char=""/>
            </a:pPr>
            <a:r>
              <a:rPr lang="es-MX" dirty="0">
                <a:latin typeface="Cambria" panose="02040503050406030204" pitchFamily="18" charset="0"/>
                <a:ea typeface="Calibri" panose="020F0502020204030204" pitchFamily="34" charset="0"/>
                <a:cs typeface="Times New Roman" panose="02020603050405020304" pitchFamily="18" charset="0"/>
              </a:rPr>
              <a:t>Se recomienda implementar dentro del servidor un modelo de persistencia completa que permita acceder a las funciones CRUD, esto se puede hacer de forma rápida y sencilla, sin necesidad de crear una funcionalidad a la vez.</a:t>
            </a:r>
          </a:p>
          <a:p>
            <a:pPr marL="257175" indent="-257175" algn="just">
              <a:lnSpc>
                <a:spcPct val="107000"/>
              </a:lnSpc>
              <a:buFont typeface="Symbol" panose="05050102010706020507" pitchFamily="18" charset="2"/>
              <a:buChar char=""/>
            </a:pPr>
            <a:r>
              <a:rPr lang="es-MX" dirty="0">
                <a:latin typeface="Cambria" panose="02040503050406030204" pitchFamily="18" charset="0"/>
                <a:ea typeface="Calibri" panose="020F0502020204030204" pitchFamily="34" charset="0"/>
                <a:cs typeface="Times New Roman" panose="02020603050405020304" pitchFamily="18" charset="0"/>
              </a:rPr>
              <a:t>Dentro del cliente se recomienda utilizar una estructura de desarrollo confiable y organizada, en este caso una arquitectura MVC.</a:t>
            </a:r>
          </a:p>
          <a:p>
            <a:pPr marL="257175" indent="-257175" algn="just">
              <a:lnSpc>
                <a:spcPct val="107000"/>
              </a:lnSpc>
              <a:buFont typeface="Symbol" panose="05050102010706020507" pitchFamily="18" charset="2"/>
              <a:buChar char=""/>
            </a:pPr>
            <a:r>
              <a:rPr lang="es-MX" dirty="0">
                <a:latin typeface="Cambria" panose="02040503050406030204" pitchFamily="18" charset="0"/>
                <a:ea typeface="Calibri" panose="020F0502020204030204" pitchFamily="34" charset="0"/>
                <a:cs typeface="Times New Roman" panose="02020603050405020304" pitchFamily="18" charset="0"/>
              </a:rPr>
              <a:t>Es recomendable crear una capa de pruebas ya que es necesario realizar el testeo de cada una de las funcionalidades del servidor dentro del cliente, antes de usarlas directamente en la programación.</a:t>
            </a:r>
          </a:p>
          <a:p>
            <a:pPr marL="257175" indent="-257175" algn="just">
              <a:lnSpc>
                <a:spcPct val="107000"/>
              </a:lnSpc>
              <a:buFont typeface="Symbol" panose="05050102010706020507" pitchFamily="18" charset="2"/>
              <a:buChar char=""/>
            </a:pPr>
            <a:endParaRPr lang="en-US" dirty="0">
              <a:latin typeface="Cambria" panose="020405030504060302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95761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0989-CA87-4621-A0C3-233A33CC6B1C}"/>
              </a:ext>
            </a:extLst>
          </p:cNvPr>
          <p:cNvSpPr>
            <a:spLocks noGrp="1"/>
          </p:cNvSpPr>
          <p:nvPr>
            <p:ph type="title"/>
          </p:nvPr>
        </p:nvSpPr>
        <p:spPr/>
        <p:txBody>
          <a:bodyPr/>
          <a:lstStyle/>
          <a:p>
            <a:r>
              <a:rPr lang="es-ES" dirty="0"/>
              <a:t>Bibliografía</a:t>
            </a:r>
          </a:p>
        </p:txBody>
      </p:sp>
      <p:sp>
        <p:nvSpPr>
          <p:cNvPr id="3" name="Marcador de contenido 2">
            <a:extLst>
              <a:ext uri="{FF2B5EF4-FFF2-40B4-BE49-F238E27FC236}">
                <a16:creationId xmlns:a16="http://schemas.microsoft.com/office/drawing/2014/main" id="{DB0FD96C-3240-4673-A01D-AB9F82CF6BCE}"/>
              </a:ext>
            </a:extLst>
          </p:cNvPr>
          <p:cNvSpPr>
            <a:spLocks noGrp="1"/>
          </p:cNvSpPr>
          <p:nvPr>
            <p:ph idx="1"/>
          </p:nvPr>
        </p:nvSpPr>
        <p:spPr>
          <a:xfrm>
            <a:off x="1296363" y="1436589"/>
            <a:ext cx="7037773" cy="3706911"/>
          </a:xfrm>
        </p:spPr>
        <p:txBody>
          <a:bodyPr>
            <a:normAutofit lnSpcReduction="10000"/>
          </a:bodyPr>
          <a:lstStyle/>
          <a:p>
            <a:pPr marL="0" indent="0">
              <a:lnSpc>
                <a:spcPct val="107000"/>
              </a:lnSpc>
              <a:spcAft>
                <a:spcPts val="600"/>
              </a:spcAft>
              <a:buNone/>
            </a:pPr>
            <a:endParaRPr lang="es-EC" sz="1200" dirty="0">
              <a:latin typeface="Times New Roman" panose="02020603050405020304" pitchFamily="18" charset="0"/>
              <a:ea typeface="Calibri" panose="020F0502020204030204" pitchFamily="34" charset="0"/>
              <a:cs typeface="Arial" panose="020B0604020202020204" pitchFamily="34" charset="0"/>
            </a:endParaRPr>
          </a:p>
          <a:p>
            <a:pPr marL="257175" indent="-257175">
              <a:lnSpc>
                <a:spcPct val="107000"/>
              </a:lnSpc>
              <a:spcAft>
                <a:spcPts val="600"/>
              </a:spcAft>
              <a:buFont typeface="Wingdings" panose="05000000000000000000" pitchFamily="2" charset="2"/>
              <a:buChar char=""/>
            </a:pPr>
            <a:r>
              <a:rPr lang="es-EC" sz="1200" dirty="0">
                <a:latin typeface="Times New Roman" panose="02020603050405020304" pitchFamily="18" charset="0"/>
                <a:ea typeface="Calibri" panose="020F0502020204030204" pitchFamily="34" charset="0"/>
                <a:cs typeface="Arial" panose="020B0604020202020204" pitchFamily="34" charset="0"/>
              </a:rPr>
              <a:t>MIS.MDU.CCNA.CCIA., I. E. (2018). Ejemplo Práctico de RESTFULL. Quito</a:t>
            </a:r>
            <a:endParaRPr lang="es-MX" sz="1200" dirty="0">
              <a:latin typeface="Calibri" panose="020F0502020204030204" pitchFamily="34" charset="0"/>
              <a:ea typeface="Calibri" panose="020F0502020204030204" pitchFamily="34" charset="0"/>
              <a:cs typeface="Arial" panose="020B0604020202020204" pitchFamily="34" charset="0"/>
            </a:endParaRPr>
          </a:p>
          <a:p>
            <a:pPr marL="257175" indent="-257175">
              <a:lnSpc>
                <a:spcPct val="107000"/>
              </a:lnSpc>
              <a:spcAft>
                <a:spcPts val="600"/>
              </a:spcAft>
              <a:buFont typeface="Wingdings" panose="05000000000000000000" pitchFamily="2" charset="2"/>
              <a:buChar char=""/>
            </a:pPr>
            <a:r>
              <a:rPr lang="es-EC" sz="1200" dirty="0">
                <a:latin typeface="Times New Roman" panose="02020603050405020304" pitchFamily="18" charset="0"/>
                <a:ea typeface="Calibri" panose="020F0502020204030204" pitchFamily="34" charset="0"/>
                <a:cs typeface="Arial" panose="020B0604020202020204" pitchFamily="34" charset="0"/>
              </a:rPr>
              <a:t>PERES, R. (19 de Septiembre de 2017). </a:t>
            </a:r>
            <a:r>
              <a:rPr lang="es-EC" sz="1200" dirty="0" err="1">
                <a:latin typeface="Times New Roman" panose="02020603050405020304" pitchFamily="18" charset="0"/>
                <a:ea typeface="Calibri" panose="020F0502020204030204" pitchFamily="34" charset="0"/>
                <a:cs typeface="Arial" panose="020B0604020202020204" pitchFamily="34" charset="0"/>
              </a:rPr>
              <a:t>stackify</a:t>
            </a:r>
            <a:r>
              <a:rPr lang="es-EC" sz="1200" dirty="0">
                <a:latin typeface="Times New Roman" panose="02020603050405020304" pitchFamily="18" charset="0"/>
                <a:ea typeface="Calibri" panose="020F0502020204030204" pitchFamily="34" charset="0"/>
                <a:cs typeface="Arial" panose="020B0604020202020204" pitchFamily="34" charset="0"/>
              </a:rPr>
              <a:t>. Obtenido de https://stackify.com/RESTFULL-net-core/</a:t>
            </a:r>
            <a:endParaRPr lang="es-MX" sz="1200" dirty="0">
              <a:latin typeface="Calibri" panose="020F0502020204030204" pitchFamily="34" charset="0"/>
              <a:ea typeface="Calibri" panose="020F0502020204030204" pitchFamily="34" charset="0"/>
              <a:cs typeface="Arial" panose="020B0604020202020204" pitchFamily="34" charset="0"/>
            </a:endParaRPr>
          </a:p>
          <a:p>
            <a:pPr marL="257175" indent="-257175">
              <a:lnSpc>
                <a:spcPct val="107000"/>
              </a:lnSpc>
              <a:spcAft>
                <a:spcPts val="600"/>
              </a:spcAft>
              <a:buFont typeface="Wingdings" panose="05000000000000000000" pitchFamily="2" charset="2"/>
              <a:buChar char=""/>
            </a:pPr>
            <a:r>
              <a:rPr lang="es-EC" sz="1200" dirty="0">
                <a:latin typeface="Times New Roman" panose="02020603050405020304" pitchFamily="18" charset="0"/>
                <a:ea typeface="Calibri" panose="020F0502020204030204" pitchFamily="34" charset="0"/>
                <a:cs typeface="Arial" panose="020B0604020202020204" pitchFamily="34" charset="0"/>
              </a:rPr>
              <a:t>Pellicer, P. (2019). ¿Qué es el .NET? ¿Para qué sirve? | Guía </a:t>
            </a:r>
            <a:r>
              <a:rPr lang="es-EC" sz="1200" dirty="0" err="1">
                <a:latin typeface="Times New Roman" panose="02020603050405020304" pitchFamily="18" charset="0"/>
                <a:ea typeface="Calibri" panose="020F0502020204030204" pitchFamily="34" charset="0"/>
                <a:cs typeface="Arial" panose="020B0604020202020204" pitchFamily="34" charset="0"/>
              </a:rPr>
              <a:t>Emagister</a:t>
            </a:r>
            <a:r>
              <a:rPr lang="es-EC" sz="1200" dirty="0">
                <a:latin typeface="Times New Roman" panose="02020603050405020304" pitchFamily="18" charset="0"/>
                <a:ea typeface="Calibri" panose="020F0502020204030204" pitchFamily="34" charset="0"/>
                <a:cs typeface="Arial" panose="020B0604020202020204" pitchFamily="34" charset="0"/>
              </a:rPr>
              <a:t>. </a:t>
            </a:r>
            <a:r>
              <a:rPr lang="en-US" sz="1200" dirty="0">
                <a:latin typeface="Times New Roman" panose="02020603050405020304" pitchFamily="18" charset="0"/>
                <a:ea typeface="Calibri" panose="020F0502020204030204" pitchFamily="34" charset="0"/>
                <a:cs typeface="Arial" panose="020B0604020202020204" pitchFamily="34" charset="0"/>
              </a:rPr>
              <a:t>[online] </a:t>
            </a:r>
            <a:r>
              <a:rPr lang="en-US" sz="1200" dirty="0" err="1">
                <a:latin typeface="Times New Roman" panose="02020603050405020304" pitchFamily="18" charset="0"/>
                <a:ea typeface="Calibri" panose="020F0502020204030204" pitchFamily="34" charset="0"/>
                <a:cs typeface="Arial" panose="020B0604020202020204" pitchFamily="34" charset="0"/>
              </a:rPr>
              <a:t>Guía</a:t>
            </a:r>
            <a:r>
              <a:rPr lang="en-US" sz="1200" dirty="0">
                <a:latin typeface="Times New Roman" panose="02020603050405020304" pitchFamily="18" charset="0"/>
                <a:ea typeface="Calibri" panose="020F0502020204030204" pitchFamily="34" charset="0"/>
                <a:cs typeface="Arial" panose="020B0604020202020204" pitchFamily="34" charset="0"/>
              </a:rPr>
              <a:t> </a:t>
            </a:r>
            <a:r>
              <a:rPr lang="en-US" sz="1200" dirty="0" err="1">
                <a:latin typeface="Times New Roman" panose="02020603050405020304" pitchFamily="18" charset="0"/>
                <a:ea typeface="Calibri" panose="020F0502020204030204" pitchFamily="34" charset="0"/>
                <a:cs typeface="Arial" panose="020B0604020202020204" pitchFamily="34" charset="0"/>
              </a:rPr>
              <a:t>Emagister</a:t>
            </a:r>
            <a:r>
              <a:rPr lang="en-US" sz="1200" dirty="0">
                <a:latin typeface="Times New Roman" panose="02020603050405020304" pitchFamily="18" charset="0"/>
                <a:ea typeface="Calibri" panose="020F0502020204030204" pitchFamily="34" charset="0"/>
                <a:cs typeface="Arial" panose="020B0604020202020204" pitchFamily="34" charset="0"/>
              </a:rPr>
              <a:t>. Available at: https://www.emagister.com/blog/que-es-el-net-para-que-sirve/ [Accessed 15 Oct. 2019].</a:t>
            </a:r>
            <a:endParaRPr lang="es-MX" sz="1200" dirty="0">
              <a:latin typeface="Calibri" panose="020F0502020204030204" pitchFamily="34" charset="0"/>
              <a:ea typeface="Calibri" panose="020F0502020204030204" pitchFamily="34" charset="0"/>
              <a:cs typeface="Arial" panose="020B0604020202020204" pitchFamily="34" charset="0"/>
            </a:endParaRPr>
          </a:p>
          <a:p>
            <a:pPr marL="257175" indent="-257175">
              <a:lnSpc>
                <a:spcPct val="107000"/>
              </a:lnSpc>
              <a:spcAft>
                <a:spcPts val="600"/>
              </a:spcAft>
              <a:buFont typeface="Wingdings" panose="05000000000000000000" pitchFamily="2" charset="2"/>
              <a:buChar char=""/>
            </a:pPr>
            <a:r>
              <a:rPr lang="en-US" sz="1200" dirty="0">
                <a:latin typeface="Times New Roman" panose="02020603050405020304" pitchFamily="18" charset="0"/>
                <a:ea typeface="Calibri" panose="020F0502020204030204" pitchFamily="34" charset="0"/>
                <a:cs typeface="Arial" panose="020B0604020202020204" pitchFamily="34" charset="0"/>
              </a:rPr>
              <a:t>Ibm.com. (2019). IBM Knowledge Center. [online] Available at: https://www.ibm.com/support/knowledgecenter/es/SSMKHH_9.0.0/com.ibm.etools.mft.doc/ac55710_.htm [Accessed 13 Oct. 2019].</a:t>
            </a:r>
            <a:endParaRPr lang="es-MX" sz="1200" dirty="0">
              <a:latin typeface="Calibri" panose="020F0502020204030204" pitchFamily="34" charset="0"/>
              <a:ea typeface="Calibri" panose="020F0502020204030204" pitchFamily="34" charset="0"/>
              <a:cs typeface="Arial" panose="020B0604020202020204" pitchFamily="34" charset="0"/>
            </a:endParaRPr>
          </a:p>
          <a:p>
            <a:pPr marL="257175" indent="-257175">
              <a:lnSpc>
                <a:spcPct val="107000"/>
              </a:lnSpc>
              <a:spcAft>
                <a:spcPts val="600"/>
              </a:spcAft>
              <a:buFont typeface="Wingdings" panose="05000000000000000000" pitchFamily="2" charset="2"/>
              <a:buChar char=""/>
            </a:pPr>
            <a:r>
              <a:rPr lang="es-EC" sz="1200" dirty="0">
                <a:latin typeface="Times New Roman" panose="02020603050405020304" pitchFamily="18" charset="0"/>
                <a:ea typeface="Calibri" panose="020F0502020204030204" pitchFamily="34" charset="0"/>
                <a:cs typeface="Arial" panose="020B0604020202020204" pitchFamily="34" charset="0"/>
              </a:rPr>
              <a:t>Introducción a los Servicios Web. Invocación de servicios web RESTFULL. </a:t>
            </a:r>
            <a:r>
              <a:rPr lang="en-US" sz="1200" dirty="0">
                <a:latin typeface="Times New Roman" panose="02020603050405020304" pitchFamily="18" charset="0"/>
                <a:ea typeface="Calibri" panose="020F0502020204030204" pitchFamily="34" charset="0"/>
                <a:cs typeface="Arial" panose="020B0604020202020204" pitchFamily="34" charset="0"/>
              </a:rPr>
              <a:t>(2019). Jtech.ua.es. Retrieved 2 October 2019, from http://www.jtech.ua.es/j2ee/publico/servc-web-2012-13/sesion01-apuntes.html</a:t>
            </a:r>
            <a:endParaRPr lang="es-MX" sz="1200" dirty="0">
              <a:latin typeface="Calibri" panose="020F0502020204030204" pitchFamily="34" charset="0"/>
              <a:ea typeface="Calibri" panose="020F0502020204030204" pitchFamily="34" charset="0"/>
              <a:cs typeface="Arial" panose="020B0604020202020204" pitchFamily="34" charset="0"/>
            </a:endParaRPr>
          </a:p>
          <a:p>
            <a:pPr marL="257175" indent="-257175">
              <a:lnSpc>
                <a:spcPct val="107000"/>
              </a:lnSpc>
              <a:spcAft>
                <a:spcPts val="600"/>
              </a:spcAft>
              <a:buFont typeface="Wingdings" panose="05000000000000000000" pitchFamily="2" charset="2"/>
              <a:buChar char=""/>
            </a:pPr>
            <a:r>
              <a:rPr lang="en-US" sz="1200" dirty="0">
                <a:latin typeface="Times New Roman" panose="02020603050405020304" pitchFamily="18" charset="0"/>
                <a:ea typeface="Calibri" panose="020F0502020204030204" pitchFamily="34" charset="0"/>
                <a:cs typeface="Arial" panose="020B0604020202020204" pitchFamily="34" charset="0"/>
              </a:rPr>
              <a:t>How to Perform RESTFULL Requests With Node.js. (2019). Medium. Retrieved 9 November 2019, from https://medium.com/better-programming/how-to-perform-RESTFULL-requests-with-node-js-4a9627070eb6.</a:t>
            </a:r>
            <a:endParaRPr lang="es-MX" sz="1200" dirty="0">
              <a:latin typeface="Calibri" panose="020F0502020204030204" pitchFamily="34" charset="0"/>
              <a:ea typeface="Calibri" panose="020F0502020204030204" pitchFamily="34" charset="0"/>
              <a:cs typeface="Arial" panose="020B0604020202020204" pitchFamily="34" charset="0"/>
            </a:endParaRPr>
          </a:p>
          <a:p>
            <a:pPr marL="257175" indent="-257175">
              <a:lnSpc>
                <a:spcPct val="107000"/>
              </a:lnSpc>
              <a:spcAft>
                <a:spcPts val="600"/>
              </a:spcAft>
              <a:buFont typeface="Wingdings" panose="05000000000000000000" pitchFamily="2" charset="2"/>
              <a:buChar char=""/>
            </a:pPr>
            <a:r>
              <a:rPr lang="en-US" sz="1200" dirty="0">
                <a:latin typeface="Times New Roman" panose="02020603050405020304" pitchFamily="18" charset="0"/>
                <a:ea typeface="Calibri" panose="020F0502020204030204" pitchFamily="34" charset="0"/>
                <a:cs typeface="Arial" panose="020B0604020202020204" pitchFamily="34" charset="0"/>
              </a:rPr>
              <a:t>Step-by-step RESTFULL web services example in Java using Eclipse. (2019). Theserverside.com. Retrieved 9 November 2019, from https://www.theserverside.com/video/Step-by-step-RESTFULL-web-services-example-in-Java-using-Eclipse.</a:t>
            </a:r>
            <a:endParaRPr lang="es-MX" sz="1200" dirty="0">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514226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17F433-F8C1-494A-B17A-90C4EFD1E953}"/>
              </a:ext>
            </a:extLst>
          </p:cNvPr>
          <p:cNvSpPr>
            <a:spLocks noGrp="1"/>
          </p:cNvSpPr>
          <p:nvPr>
            <p:ph type="title"/>
          </p:nvPr>
        </p:nvSpPr>
        <p:spPr>
          <a:xfrm>
            <a:off x="435894" y="526617"/>
            <a:ext cx="8272212" cy="760350"/>
          </a:xfrm>
        </p:spPr>
        <p:txBody>
          <a:bodyPr>
            <a:normAutofit/>
          </a:bodyPr>
          <a:lstStyle/>
          <a:p>
            <a:r>
              <a:rPr lang="es-ES" dirty="0"/>
              <a:t>1	INTRODUCCIÓN</a:t>
            </a:r>
          </a:p>
        </p:txBody>
      </p:sp>
      <p:sp>
        <p:nvSpPr>
          <p:cNvPr id="3" name="Marcador de contenido 2">
            <a:extLst>
              <a:ext uri="{FF2B5EF4-FFF2-40B4-BE49-F238E27FC236}">
                <a16:creationId xmlns:a16="http://schemas.microsoft.com/office/drawing/2014/main" id="{D4589CCE-0A02-419E-BAC6-A9E2B5B48B46}"/>
              </a:ext>
            </a:extLst>
          </p:cNvPr>
          <p:cNvSpPr>
            <a:spLocks noGrp="1"/>
          </p:cNvSpPr>
          <p:nvPr>
            <p:ph idx="1"/>
          </p:nvPr>
        </p:nvSpPr>
        <p:spPr>
          <a:xfrm>
            <a:off x="344454" y="1465876"/>
            <a:ext cx="6465420" cy="3677624"/>
          </a:xfrm>
        </p:spPr>
        <p:txBody>
          <a:bodyPr>
            <a:normAutofit fontScale="62500" lnSpcReduction="20000"/>
          </a:bodyPr>
          <a:lstStyle/>
          <a:p>
            <a:pPr marL="0" indent="0" algn="just">
              <a:lnSpc>
                <a:spcPct val="150000"/>
              </a:lnSpc>
              <a:spcAft>
                <a:spcPts val="600"/>
              </a:spcAft>
              <a:buNone/>
            </a:pPr>
            <a:r>
              <a:rPr lang="es-MX" dirty="0">
                <a:solidFill>
                  <a:schemeClr val="bg2"/>
                </a:solidFill>
                <a:latin typeface="+mj-lt"/>
                <a:ea typeface="Calibri" panose="020F0502020204030204" pitchFamily="34" charset="0"/>
                <a:cs typeface="Arial" panose="020B0604020202020204" pitchFamily="34" charset="0"/>
              </a:rPr>
              <a:t>Este documento se centra en la documentación al estilo manual para la creación de modelos/diagramas de arquitectura y de base de datos, referentes al sistema de Banca Electrónica y venta de Electrodomésticos. De igual manera un manual para la creación de la aplicación web, su módulo de servicios </a:t>
            </a:r>
            <a:r>
              <a:rPr lang="es-MX" dirty="0" err="1">
                <a:solidFill>
                  <a:schemeClr val="bg2"/>
                </a:solidFill>
                <a:latin typeface="+mj-lt"/>
                <a:ea typeface="Calibri" panose="020F0502020204030204" pitchFamily="34" charset="0"/>
                <a:cs typeface="Arial" panose="020B0604020202020204" pitchFamily="34" charset="0"/>
              </a:rPr>
              <a:t>rest</a:t>
            </a:r>
            <a:r>
              <a:rPr lang="es-MX" dirty="0">
                <a:solidFill>
                  <a:schemeClr val="bg2"/>
                </a:solidFill>
                <a:latin typeface="+mj-lt"/>
                <a:ea typeface="Calibri" panose="020F0502020204030204" pitchFamily="34" charset="0"/>
                <a:cs typeface="Arial" panose="020B0604020202020204" pitchFamily="34" charset="0"/>
              </a:rPr>
              <a:t>, con la utilización de la arquitectura de software MVC (Modelo-Vista-Controlador).</a:t>
            </a:r>
          </a:p>
          <a:p>
            <a:pPr marL="0" indent="0" algn="just">
              <a:lnSpc>
                <a:spcPct val="150000"/>
              </a:lnSpc>
              <a:spcAft>
                <a:spcPts val="600"/>
              </a:spcAft>
              <a:buNone/>
            </a:pPr>
            <a:r>
              <a:rPr lang="es-MX" dirty="0">
                <a:solidFill>
                  <a:schemeClr val="bg2"/>
                </a:solidFill>
                <a:latin typeface="+mj-lt"/>
                <a:ea typeface="Calibri" panose="020F0502020204030204" pitchFamily="34" charset="0"/>
                <a:cs typeface="Arial" panose="020B0604020202020204" pitchFamily="34" charset="0"/>
              </a:rPr>
              <a:t>Para la creación del diagrama de arquitectura y de base de datos se ha utilizado la herramienta de modelado </a:t>
            </a:r>
            <a:r>
              <a:rPr lang="es-MX" dirty="0" err="1">
                <a:solidFill>
                  <a:schemeClr val="bg2"/>
                </a:solidFill>
                <a:latin typeface="+mj-lt"/>
                <a:ea typeface="Calibri" panose="020F0502020204030204" pitchFamily="34" charset="0"/>
                <a:cs typeface="Arial" panose="020B0604020202020204" pitchFamily="34" charset="0"/>
              </a:rPr>
              <a:t>Power</a:t>
            </a:r>
            <a:r>
              <a:rPr lang="es-MX" dirty="0">
                <a:solidFill>
                  <a:schemeClr val="bg2"/>
                </a:solidFill>
                <a:latin typeface="+mj-lt"/>
                <a:ea typeface="Calibri" panose="020F0502020204030204" pitchFamily="34" charset="0"/>
                <a:cs typeface="Arial" panose="020B0604020202020204" pitchFamily="34" charset="0"/>
              </a:rPr>
              <a:t> </a:t>
            </a:r>
            <a:r>
              <a:rPr lang="es-MX" dirty="0" err="1">
                <a:solidFill>
                  <a:schemeClr val="bg2"/>
                </a:solidFill>
                <a:latin typeface="+mj-lt"/>
                <a:ea typeface="Calibri" panose="020F0502020204030204" pitchFamily="34" charset="0"/>
                <a:cs typeface="Arial" panose="020B0604020202020204" pitchFamily="34" charset="0"/>
              </a:rPr>
              <a:t>Designer</a:t>
            </a:r>
            <a:r>
              <a:rPr lang="es-MX" dirty="0">
                <a:solidFill>
                  <a:schemeClr val="bg2"/>
                </a:solidFill>
                <a:latin typeface="+mj-lt"/>
                <a:ea typeface="Calibri" panose="020F0502020204030204" pitchFamily="34" charset="0"/>
                <a:cs typeface="Arial" panose="020B0604020202020204" pitchFamily="34" charset="0"/>
              </a:rPr>
              <a:t>, el gestor de base de datos MySQL y, para la creación de la aplicación de servicios web y cliente web, NetBeans en la tecnología Java</a:t>
            </a:r>
          </a:p>
          <a:p>
            <a:pPr marL="0" indent="0" algn="just">
              <a:lnSpc>
                <a:spcPct val="150000"/>
              </a:lnSpc>
              <a:spcAft>
                <a:spcPts val="600"/>
              </a:spcAft>
              <a:buNone/>
            </a:pPr>
            <a:r>
              <a:rPr lang="es-MX" dirty="0">
                <a:solidFill>
                  <a:schemeClr val="bg2"/>
                </a:solidFill>
                <a:latin typeface="+mj-lt"/>
                <a:ea typeface="Calibri" panose="020F0502020204030204" pitchFamily="34" charset="0"/>
                <a:cs typeface="Arial" panose="020B0604020202020204" pitchFamily="34" charset="0"/>
              </a:rPr>
              <a:t>En este manual se detalla paso a paso las instrucciones, desde la creación del proyecto siguiendo por el desarrollo y comprobación de su correcto funcionamiento. La metodología utiliza ha sido la integrativa, con el objetivo de realizar modificaciones de los conocimientos ya fundamentos y abalados en todo aquello que respecta al uso de herramientas de modelado y servicios web.</a:t>
            </a:r>
            <a:r>
              <a:rPr lang="es-EC" sz="1350" dirty="0">
                <a:solidFill>
                  <a:schemeClr val="bg2"/>
                </a:solidFill>
                <a:latin typeface="+mj-lt"/>
                <a:ea typeface="Calibri" panose="020F0502020204030204" pitchFamily="34" charset="0"/>
                <a:cs typeface="Arial" panose="020B0604020202020204" pitchFamily="34" charset="0"/>
              </a:rPr>
              <a:t>.</a:t>
            </a:r>
            <a:endParaRPr lang="es-MX" sz="1350" dirty="0">
              <a:solidFill>
                <a:schemeClr val="bg2"/>
              </a:solidFill>
              <a:latin typeface="+mj-lt"/>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055572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17F433-F8C1-494A-B17A-90C4EFD1E953}"/>
              </a:ext>
            </a:extLst>
          </p:cNvPr>
          <p:cNvSpPr>
            <a:spLocks noGrp="1"/>
          </p:cNvSpPr>
          <p:nvPr>
            <p:ph type="title"/>
          </p:nvPr>
        </p:nvSpPr>
        <p:spPr>
          <a:xfrm>
            <a:off x="435894" y="526617"/>
            <a:ext cx="8272212" cy="760350"/>
          </a:xfrm>
        </p:spPr>
        <p:txBody>
          <a:bodyPr>
            <a:normAutofit/>
          </a:bodyPr>
          <a:lstStyle/>
          <a:p>
            <a:r>
              <a:rPr lang="es-ES" dirty="0"/>
              <a:t>II. OBJETIVO</a:t>
            </a:r>
          </a:p>
        </p:txBody>
      </p:sp>
      <p:sp>
        <p:nvSpPr>
          <p:cNvPr id="3" name="Marcador de contenido 2">
            <a:extLst>
              <a:ext uri="{FF2B5EF4-FFF2-40B4-BE49-F238E27FC236}">
                <a16:creationId xmlns:a16="http://schemas.microsoft.com/office/drawing/2014/main" id="{D4589CCE-0A02-419E-BAC6-A9E2B5B48B46}"/>
              </a:ext>
            </a:extLst>
          </p:cNvPr>
          <p:cNvSpPr>
            <a:spLocks noGrp="1"/>
          </p:cNvSpPr>
          <p:nvPr>
            <p:ph idx="1"/>
          </p:nvPr>
        </p:nvSpPr>
        <p:spPr>
          <a:xfrm>
            <a:off x="344454" y="1465876"/>
            <a:ext cx="6465420" cy="2310137"/>
          </a:xfrm>
        </p:spPr>
        <p:txBody>
          <a:bodyPr>
            <a:normAutofit/>
          </a:bodyPr>
          <a:lstStyle/>
          <a:p>
            <a:pPr algn="just">
              <a:lnSpc>
                <a:spcPct val="150000"/>
              </a:lnSpc>
              <a:spcAft>
                <a:spcPts val="800"/>
              </a:spcAft>
            </a:pPr>
            <a:r>
              <a:rPr lang="es-EC" sz="1800" dirty="0">
                <a:effectLst/>
                <a:latin typeface="Times New Roman" panose="02020603050405020304" pitchFamily="18" charset="0"/>
                <a:ea typeface="Calibri" panose="020F0502020204030204" pitchFamily="34" charset="0"/>
                <a:cs typeface="Times New Roman" panose="02020603050405020304" pitchFamily="18" charset="0"/>
              </a:rPr>
              <a:t>Desarrollar un servicio web para el Banco </a:t>
            </a:r>
            <a:r>
              <a:rPr lang="es-EC" sz="1800" dirty="0" err="1">
                <a:effectLst/>
                <a:latin typeface="Times New Roman" panose="02020603050405020304" pitchFamily="18" charset="0"/>
                <a:ea typeface="Calibri" panose="020F0502020204030204" pitchFamily="34" charset="0"/>
                <a:cs typeface="Times New Roman" panose="02020603050405020304" pitchFamily="18" charset="0"/>
              </a:rPr>
              <a:t>BanQuito</a:t>
            </a:r>
            <a:r>
              <a:rPr lang="es-EC" sz="1800" dirty="0">
                <a:effectLst/>
                <a:latin typeface="Times New Roman" panose="02020603050405020304" pitchFamily="18" charset="0"/>
                <a:ea typeface="Calibri" panose="020F0502020204030204" pitchFamily="34" charset="0"/>
                <a:cs typeface="Times New Roman" panose="02020603050405020304" pitchFamily="18" charset="0"/>
              </a:rPr>
              <a:t> que utilice servicios </a:t>
            </a:r>
            <a:r>
              <a:rPr lang="es-EC" sz="1800" dirty="0" err="1">
                <a:effectLst/>
                <a:latin typeface="Times New Roman" panose="02020603050405020304" pitchFamily="18" charset="0"/>
                <a:ea typeface="Calibri" panose="020F0502020204030204" pitchFamily="34" charset="0"/>
                <a:cs typeface="Times New Roman" panose="02020603050405020304" pitchFamily="18" charset="0"/>
              </a:rPr>
              <a:t>RESTful</a:t>
            </a:r>
            <a:r>
              <a:rPr lang="es-EC" sz="1800" dirty="0">
                <a:effectLst/>
                <a:latin typeface="Times New Roman" panose="02020603050405020304" pitchFamily="18" charset="0"/>
                <a:ea typeface="Calibri" panose="020F0502020204030204" pitchFamily="34" charset="0"/>
                <a:cs typeface="Times New Roman" panose="02020603050405020304" pitchFamily="18" charset="0"/>
              </a:rPr>
              <a:t> con el fin de permitir la comunicación eficiente y segura con la base de datos.</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50" name="Picture 2" descr="Contingencia en SPEI, advertencia para el sistema bancario: Fortinet | El  Economista">
            <a:extLst>
              <a:ext uri="{FF2B5EF4-FFF2-40B4-BE49-F238E27FC236}">
                <a16:creationId xmlns:a16="http://schemas.microsoft.com/office/drawing/2014/main" id="{1CEA53F8-992F-414D-A779-B8B7E2FA3B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1329" y="3388883"/>
            <a:ext cx="2885330" cy="1625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494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17F433-F8C1-494A-B17A-90C4EFD1E953}"/>
              </a:ext>
            </a:extLst>
          </p:cNvPr>
          <p:cNvSpPr>
            <a:spLocks noGrp="1"/>
          </p:cNvSpPr>
          <p:nvPr>
            <p:ph type="title"/>
          </p:nvPr>
        </p:nvSpPr>
        <p:spPr>
          <a:xfrm>
            <a:off x="435894" y="496800"/>
            <a:ext cx="8272212" cy="760350"/>
          </a:xfrm>
        </p:spPr>
        <p:txBody>
          <a:bodyPr>
            <a:normAutofit/>
          </a:bodyPr>
          <a:lstStyle/>
          <a:p>
            <a:r>
              <a:rPr lang="es-ES" dirty="0"/>
              <a:t>III: MARCO TEÓRICO</a:t>
            </a:r>
          </a:p>
        </p:txBody>
      </p:sp>
      <p:sp>
        <p:nvSpPr>
          <p:cNvPr id="3" name="Marcador de contenido 2">
            <a:extLst>
              <a:ext uri="{FF2B5EF4-FFF2-40B4-BE49-F238E27FC236}">
                <a16:creationId xmlns:a16="http://schemas.microsoft.com/office/drawing/2014/main" id="{D4589CCE-0A02-419E-BAC6-A9E2B5B48B46}"/>
              </a:ext>
            </a:extLst>
          </p:cNvPr>
          <p:cNvSpPr>
            <a:spLocks noGrp="1"/>
          </p:cNvSpPr>
          <p:nvPr>
            <p:ph idx="1"/>
          </p:nvPr>
        </p:nvSpPr>
        <p:spPr>
          <a:xfrm>
            <a:off x="344454" y="1306852"/>
            <a:ext cx="6465420" cy="2310137"/>
          </a:xfrm>
        </p:spPr>
        <p:txBody>
          <a:bodyPr>
            <a:normAutofit fontScale="55000" lnSpcReduction="20000"/>
          </a:bodyPr>
          <a:lstStyle/>
          <a:p>
            <a:pPr>
              <a:lnSpc>
                <a:spcPct val="107000"/>
              </a:lnSpc>
              <a:spcBef>
                <a:spcPts val="150"/>
              </a:spcBef>
            </a:pPr>
            <a:r>
              <a:rPr lang="es-EC" sz="1350" b="1" dirty="0">
                <a:solidFill>
                  <a:srgbClr val="2F5496"/>
                </a:solidFill>
                <a:latin typeface="+mj-lt"/>
                <a:ea typeface="Times New Roman" panose="02020603050405020304" pitchFamily="18" charset="0"/>
                <a:cs typeface="Times New Roman" panose="02020603050405020304" pitchFamily="18" charset="0"/>
              </a:rPr>
              <a:t>SERVICIOS </a:t>
            </a:r>
            <a:r>
              <a:rPr lang="es-EC" b="1" dirty="0">
                <a:solidFill>
                  <a:srgbClr val="2F5496"/>
                </a:solidFill>
                <a:latin typeface="+mj-lt"/>
                <a:ea typeface="Times New Roman" panose="02020603050405020304" pitchFamily="18" charset="0"/>
                <a:cs typeface="Times New Roman" panose="02020603050405020304" pitchFamily="18" charset="0"/>
              </a:rPr>
              <a:t>RESTFULL</a:t>
            </a:r>
            <a:r>
              <a:rPr lang="es-MX" b="1" dirty="0">
                <a:solidFill>
                  <a:srgbClr val="2F5496"/>
                </a:solidFill>
                <a:latin typeface="+mj-lt"/>
                <a:ea typeface="Times New Roman" panose="02020603050405020304" pitchFamily="18" charset="0"/>
                <a:cs typeface="Times New Roman" panose="02020603050405020304" pitchFamily="18" charset="0"/>
              </a:rPr>
              <a:t>: </a:t>
            </a:r>
            <a:r>
              <a:rPr lang="es-EC" dirty="0"/>
              <a:t>Los servicios web </a:t>
            </a:r>
            <a:r>
              <a:rPr lang="es-EC" dirty="0" err="1"/>
              <a:t>RESTful</a:t>
            </a:r>
            <a:r>
              <a:rPr lang="es-EC" dirty="0"/>
              <a:t> están diseñados para funcionar mejor en la Web. La transferencia de estado representacional (REST) ​​es un estilo arquitectónico que especifica restricciones, como la interfaz uniforme, que si se aplica a un servicio web induce propiedades deseables, como rendimiento, escalabilidad y modificabilidad, que permiten que los servicios funcionen mejor en la Web. En el estilo arquitectónico REST, los datos y la funcionalidad se consideran recursos y se accede a ellos mediante identificadores uniformes de recursos (URI), normalmente enlaces en la Web. Se actúa sobre los recursos mediante el uso de un conjunto de operaciones simples y bien definidas. El estilo arquitectónico REST restringe una arquitectura a una arquitectura cliente / servidor y está diseñado para usar un protocolo de comunicación sin estado, típicamente HTTP. En el estilo de arquitectura REST, los clientes y servidores intercambian representaciones de recursos mediante el uso de una interfaz y un protocolo estandarizados.</a:t>
            </a:r>
            <a:endParaRPr lang="es-MX" dirty="0"/>
          </a:p>
        </p:txBody>
      </p:sp>
      <p:pic>
        <p:nvPicPr>
          <p:cNvPr id="18" name="Imagen 17" descr="Definición de la API REST: ¿Qué es una API REST (API RESTful)?">
            <a:extLst>
              <a:ext uri="{FF2B5EF4-FFF2-40B4-BE49-F238E27FC236}">
                <a16:creationId xmlns:a16="http://schemas.microsoft.com/office/drawing/2014/main" id="{DEBA3EF8-F0DF-4B28-8D66-17F58A1C7C7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957086" y="3489753"/>
            <a:ext cx="3240157" cy="1653747"/>
          </a:xfrm>
          <a:prstGeom prst="rect">
            <a:avLst/>
          </a:prstGeom>
          <a:noFill/>
          <a:ln>
            <a:noFill/>
          </a:ln>
        </p:spPr>
      </p:pic>
    </p:spTree>
    <p:extLst>
      <p:ext uri="{BB962C8B-B14F-4D97-AF65-F5344CB8AC3E}">
        <p14:creationId xmlns:p14="http://schemas.microsoft.com/office/powerpoint/2010/main" val="3075565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17F433-F8C1-494A-B17A-90C4EFD1E953}"/>
              </a:ext>
            </a:extLst>
          </p:cNvPr>
          <p:cNvSpPr>
            <a:spLocks noGrp="1"/>
          </p:cNvSpPr>
          <p:nvPr>
            <p:ph type="title"/>
          </p:nvPr>
        </p:nvSpPr>
        <p:spPr>
          <a:xfrm>
            <a:off x="435894" y="496800"/>
            <a:ext cx="8272212" cy="760350"/>
          </a:xfrm>
        </p:spPr>
        <p:txBody>
          <a:bodyPr>
            <a:normAutofit/>
          </a:bodyPr>
          <a:lstStyle/>
          <a:p>
            <a:r>
              <a:rPr lang="es-ES" dirty="0"/>
              <a:t>IV: DESARROLLO – Instalación herramientas</a:t>
            </a:r>
          </a:p>
        </p:txBody>
      </p:sp>
      <p:sp>
        <p:nvSpPr>
          <p:cNvPr id="3" name="Marcador de contenido 2">
            <a:extLst>
              <a:ext uri="{FF2B5EF4-FFF2-40B4-BE49-F238E27FC236}">
                <a16:creationId xmlns:a16="http://schemas.microsoft.com/office/drawing/2014/main" id="{D4589CCE-0A02-419E-BAC6-A9E2B5B48B46}"/>
              </a:ext>
            </a:extLst>
          </p:cNvPr>
          <p:cNvSpPr>
            <a:spLocks noGrp="1"/>
          </p:cNvSpPr>
          <p:nvPr>
            <p:ph idx="1"/>
          </p:nvPr>
        </p:nvSpPr>
        <p:spPr>
          <a:xfrm>
            <a:off x="146540" y="1396230"/>
            <a:ext cx="6891233" cy="1714718"/>
          </a:xfrm>
        </p:spPr>
        <p:txBody>
          <a:bodyPr>
            <a:normAutofit/>
          </a:bodyPr>
          <a:lstStyle/>
          <a:p>
            <a:pPr>
              <a:lnSpc>
                <a:spcPct val="150000"/>
              </a:lnSpc>
              <a:spcAft>
                <a:spcPts val="600"/>
              </a:spcAft>
            </a:pPr>
            <a:r>
              <a:rPr lang="es-EC" sz="1050" b="1" dirty="0">
                <a:solidFill>
                  <a:srgbClr val="2F5496"/>
                </a:solidFill>
                <a:latin typeface="+mj-lt"/>
                <a:ea typeface="Times New Roman" panose="02020603050405020304" pitchFamily="18" charset="0"/>
                <a:cs typeface="Times New Roman" panose="02020603050405020304" pitchFamily="18" charset="0"/>
              </a:rPr>
              <a:t>POWER DESIGNER: </a:t>
            </a:r>
            <a:r>
              <a:rPr lang="es-EC" sz="1050" dirty="0">
                <a:solidFill>
                  <a:schemeClr val="tx1"/>
                </a:solidFill>
                <a:latin typeface="+mj-lt"/>
                <a:ea typeface="Times New Roman" panose="02020603050405020304" pitchFamily="18" charset="0"/>
                <a:cs typeface="Times New Roman" panose="02020603050405020304" pitchFamily="18" charset="0"/>
              </a:rPr>
              <a:t>Nos dirigimos a la página de SAP para su descarga </a:t>
            </a:r>
            <a:r>
              <a:rPr lang="es-MX" sz="1050" dirty="0">
                <a:solidFill>
                  <a:schemeClr val="tx1"/>
                </a:solidFill>
                <a:latin typeface="+mj-lt"/>
                <a:cs typeface="Times New Roman" panose="02020603050405020304" pitchFamily="18" charset="0"/>
                <a:hlinkClick r:id="rId2">
                  <a:extLst>
                    <a:ext uri="{A12FA001-AC4F-418D-AE19-62706E023703}">
                      <ahyp:hlinkClr xmlns:ahyp="http://schemas.microsoft.com/office/drawing/2018/hyperlinkcolor" val="tx"/>
                    </a:ext>
                  </a:extLst>
                </a:hlinkClick>
              </a:rPr>
              <a:t>https://www.sap.com/products/powerdesigner-data-modeling-tools.html</a:t>
            </a:r>
            <a:endParaRPr lang="es-ES" dirty="0"/>
          </a:p>
        </p:txBody>
      </p:sp>
      <p:pic>
        <p:nvPicPr>
          <p:cNvPr id="7" name="Picture 8">
            <a:extLst>
              <a:ext uri="{FF2B5EF4-FFF2-40B4-BE49-F238E27FC236}">
                <a16:creationId xmlns:a16="http://schemas.microsoft.com/office/drawing/2014/main" id="{144BCB91-D9C7-4928-9EFE-CAB26D4F5862}"/>
              </a:ext>
            </a:extLst>
          </p:cNvPr>
          <p:cNvPicPr/>
          <p:nvPr/>
        </p:nvPicPr>
        <p:blipFill>
          <a:blip r:embed="rId3"/>
          <a:stretch>
            <a:fillRect/>
          </a:stretch>
        </p:blipFill>
        <p:spPr>
          <a:xfrm>
            <a:off x="2949753" y="2571750"/>
            <a:ext cx="3514725" cy="16073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74356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17F433-F8C1-494A-B17A-90C4EFD1E953}"/>
              </a:ext>
            </a:extLst>
          </p:cNvPr>
          <p:cNvSpPr>
            <a:spLocks noGrp="1"/>
          </p:cNvSpPr>
          <p:nvPr>
            <p:ph type="title"/>
          </p:nvPr>
        </p:nvSpPr>
        <p:spPr>
          <a:xfrm>
            <a:off x="435894" y="496800"/>
            <a:ext cx="8272212" cy="760350"/>
          </a:xfrm>
        </p:spPr>
        <p:txBody>
          <a:bodyPr>
            <a:normAutofit/>
          </a:bodyPr>
          <a:lstStyle/>
          <a:p>
            <a:r>
              <a:rPr lang="es-ES" dirty="0"/>
              <a:t>IV: DESARROLLO – Instalación herramientas</a:t>
            </a:r>
          </a:p>
        </p:txBody>
      </p:sp>
      <p:sp>
        <p:nvSpPr>
          <p:cNvPr id="3" name="Marcador de contenido 2">
            <a:extLst>
              <a:ext uri="{FF2B5EF4-FFF2-40B4-BE49-F238E27FC236}">
                <a16:creationId xmlns:a16="http://schemas.microsoft.com/office/drawing/2014/main" id="{D4589CCE-0A02-419E-BAC6-A9E2B5B48B46}"/>
              </a:ext>
            </a:extLst>
          </p:cNvPr>
          <p:cNvSpPr>
            <a:spLocks noGrp="1"/>
          </p:cNvSpPr>
          <p:nvPr>
            <p:ph idx="1"/>
          </p:nvPr>
        </p:nvSpPr>
        <p:spPr>
          <a:xfrm>
            <a:off x="146540" y="1396230"/>
            <a:ext cx="6891233" cy="1714718"/>
          </a:xfrm>
        </p:spPr>
        <p:txBody>
          <a:bodyPr>
            <a:normAutofit/>
          </a:bodyPr>
          <a:lstStyle/>
          <a:p>
            <a:pPr>
              <a:lnSpc>
                <a:spcPct val="150000"/>
              </a:lnSpc>
              <a:spcAft>
                <a:spcPts val="600"/>
              </a:spcAft>
            </a:pPr>
            <a:r>
              <a:rPr lang="es-EC" sz="1050" b="1" dirty="0" err="1">
                <a:solidFill>
                  <a:srgbClr val="2F5496"/>
                </a:solidFill>
                <a:latin typeface="+mj-lt"/>
                <a:ea typeface="Times New Roman" panose="02020603050405020304" pitchFamily="18" charset="0"/>
                <a:cs typeface="Times New Roman" panose="02020603050405020304" pitchFamily="18" charset="0"/>
              </a:rPr>
              <a:t>Netbeans</a:t>
            </a:r>
            <a:r>
              <a:rPr lang="es-EC" sz="1050" b="1" dirty="0">
                <a:solidFill>
                  <a:srgbClr val="2F5496"/>
                </a:solidFill>
                <a:latin typeface="+mj-lt"/>
                <a:ea typeface="Times New Roman" panose="02020603050405020304" pitchFamily="18" charset="0"/>
                <a:cs typeface="Times New Roman" panose="02020603050405020304" pitchFamily="18" charset="0"/>
              </a:rPr>
              <a:t>:  </a:t>
            </a:r>
            <a:r>
              <a:rPr lang="es-MX" sz="1050" dirty="0">
                <a:solidFill>
                  <a:schemeClr val="tx1"/>
                </a:solidFill>
                <a:latin typeface="+mj-lt"/>
                <a:ea typeface="Times New Roman" panose="02020603050405020304" pitchFamily="18" charset="0"/>
                <a:cs typeface="Times New Roman" panose="02020603050405020304" pitchFamily="18" charset="0"/>
              </a:rPr>
              <a:t>Para instalar es necesario, ir a la página de </a:t>
            </a:r>
            <a:r>
              <a:rPr lang="es-MX" sz="1050" dirty="0" err="1">
                <a:solidFill>
                  <a:schemeClr val="tx1"/>
                </a:solidFill>
                <a:latin typeface="+mj-lt"/>
                <a:ea typeface="Times New Roman" panose="02020603050405020304" pitchFamily="18" charset="0"/>
                <a:cs typeface="Times New Roman" panose="02020603050405020304" pitchFamily="18" charset="0"/>
              </a:rPr>
              <a:t>netbeans</a:t>
            </a:r>
            <a:r>
              <a:rPr lang="es-MX" sz="1050" dirty="0">
                <a:solidFill>
                  <a:schemeClr val="tx1"/>
                </a:solidFill>
                <a:latin typeface="+mj-lt"/>
                <a:ea typeface="Times New Roman" panose="02020603050405020304" pitchFamily="18" charset="0"/>
                <a:cs typeface="Times New Roman" panose="02020603050405020304" pitchFamily="18" charset="0"/>
              </a:rPr>
              <a:t> y descargar la cuenta de estudiante,  en el siguiente link https://netbeans.apache.org/download/index.html</a:t>
            </a:r>
            <a:endParaRPr lang="es-ES" dirty="0"/>
          </a:p>
        </p:txBody>
      </p:sp>
      <p:pic>
        <p:nvPicPr>
          <p:cNvPr id="4" name="Imagen 3">
            <a:extLst>
              <a:ext uri="{FF2B5EF4-FFF2-40B4-BE49-F238E27FC236}">
                <a16:creationId xmlns:a16="http://schemas.microsoft.com/office/drawing/2014/main" id="{64DE360D-1569-4DB3-86F1-618BC5E22A4D}"/>
              </a:ext>
            </a:extLst>
          </p:cNvPr>
          <p:cNvPicPr>
            <a:picLocks noChangeAspect="1"/>
          </p:cNvPicPr>
          <p:nvPr/>
        </p:nvPicPr>
        <p:blipFill>
          <a:blip r:embed="rId2"/>
          <a:stretch>
            <a:fillRect/>
          </a:stretch>
        </p:blipFill>
        <p:spPr>
          <a:xfrm>
            <a:off x="1252331" y="2777157"/>
            <a:ext cx="3876386" cy="2098608"/>
          </a:xfrm>
          <a:prstGeom prst="rect">
            <a:avLst/>
          </a:prstGeom>
        </p:spPr>
      </p:pic>
    </p:spTree>
    <p:extLst>
      <p:ext uri="{BB962C8B-B14F-4D97-AF65-F5344CB8AC3E}">
        <p14:creationId xmlns:p14="http://schemas.microsoft.com/office/powerpoint/2010/main" val="2572835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17F433-F8C1-494A-B17A-90C4EFD1E953}"/>
              </a:ext>
            </a:extLst>
          </p:cNvPr>
          <p:cNvSpPr>
            <a:spLocks noGrp="1"/>
          </p:cNvSpPr>
          <p:nvPr>
            <p:ph type="title"/>
          </p:nvPr>
        </p:nvSpPr>
        <p:spPr>
          <a:xfrm>
            <a:off x="435894" y="496800"/>
            <a:ext cx="8272212" cy="760350"/>
          </a:xfrm>
        </p:spPr>
        <p:txBody>
          <a:bodyPr>
            <a:normAutofit/>
          </a:bodyPr>
          <a:lstStyle/>
          <a:p>
            <a:r>
              <a:rPr lang="es-ES" dirty="0"/>
              <a:t>IV: DESARROLLO – Instalación herramientas</a:t>
            </a:r>
          </a:p>
        </p:txBody>
      </p:sp>
      <p:sp>
        <p:nvSpPr>
          <p:cNvPr id="3" name="Marcador de contenido 2">
            <a:extLst>
              <a:ext uri="{FF2B5EF4-FFF2-40B4-BE49-F238E27FC236}">
                <a16:creationId xmlns:a16="http://schemas.microsoft.com/office/drawing/2014/main" id="{D4589CCE-0A02-419E-BAC6-A9E2B5B48B46}"/>
              </a:ext>
            </a:extLst>
          </p:cNvPr>
          <p:cNvSpPr>
            <a:spLocks noGrp="1"/>
          </p:cNvSpPr>
          <p:nvPr>
            <p:ph idx="1"/>
          </p:nvPr>
        </p:nvSpPr>
        <p:spPr>
          <a:xfrm>
            <a:off x="146540" y="1396230"/>
            <a:ext cx="6891233" cy="1088553"/>
          </a:xfrm>
        </p:spPr>
        <p:txBody>
          <a:bodyPr>
            <a:normAutofit/>
          </a:bodyPr>
          <a:lstStyle/>
          <a:p>
            <a:pPr>
              <a:lnSpc>
                <a:spcPct val="150000"/>
              </a:lnSpc>
              <a:spcAft>
                <a:spcPts val="600"/>
              </a:spcAft>
            </a:pPr>
            <a:r>
              <a:rPr lang="es-EC" sz="1050" b="1" dirty="0" err="1">
                <a:solidFill>
                  <a:srgbClr val="2F5496"/>
                </a:solidFill>
                <a:latin typeface="+mj-lt"/>
                <a:ea typeface="Times New Roman" panose="02020603050405020304" pitchFamily="18" charset="0"/>
                <a:cs typeface="Times New Roman" panose="02020603050405020304" pitchFamily="18" charset="0"/>
              </a:rPr>
              <a:t>Netbeans</a:t>
            </a:r>
            <a:r>
              <a:rPr lang="es-EC" sz="1050" dirty="0">
                <a:solidFill>
                  <a:schemeClr val="tx1"/>
                </a:solidFill>
                <a:latin typeface="+mj-lt"/>
                <a:ea typeface="Times New Roman" panose="02020603050405020304" pitchFamily="18" charset="0"/>
                <a:cs typeface="Times New Roman" panose="02020603050405020304" pitchFamily="18" charset="0"/>
              </a:rPr>
              <a:t>:</a:t>
            </a:r>
            <a:r>
              <a:rPr lang="es-MX" sz="1050" dirty="0">
                <a:solidFill>
                  <a:schemeClr val="tx1"/>
                </a:solidFill>
                <a:latin typeface="+mj-lt"/>
                <a:ea typeface="Times New Roman" panose="02020603050405020304" pitchFamily="18" charset="0"/>
                <a:cs typeface="Times New Roman" panose="02020603050405020304" pitchFamily="18" charset="0"/>
              </a:rPr>
              <a:t>Una vez instalado el Instalador, se puede personalizar la instalación mediante selección de los conjuntos de características. La primordial es el entorno de desarrollo y web.</a:t>
            </a:r>
          </a:p>
          <a:p>
            <a:pPr>
              <a:lnSpc>
                <a:spcPct val="150000"/>
              </a:lnSpc>
              <a:spcAft>
                <a:spcPts val="600"/>
              </a:spcAft>
            </a:pPr>
            <a:endParaRPr lang="es-ES" dirty="0"/>
          </a:p>
        </p:txBody>
      </p:sp>
      <p:pic>
        <p:nvPicPr>
          <p:cNvPr id="1026" name="Picture 2" descr="Como descargar e instalar NetBeans en español - YouTube">
            <a:extLst>
              <a:ext uri="{FF2B5EF4-FFF2-40B4-BE49-F238E27FC236}">
                <a16:creationId xmlns:a16="http://schemas.microsoft.com/office/drawing/2014/main" id="{24AC892C-153F-4986-B1EA-C4FAB3820E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829" y="2170912"/>
            <a:ext cx="4421050" cy="2475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383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17F433-F8C1-494A-B17A-90C4EFD1E953}"/>
              </a:ext>
            </a:extLst>
          </p:cNvPr>
          <p:cNvSpPr>
            <a:spLocks noGrp="1"/>
          </p:cNvSpPr>
          <p:nvPr>
            <p:ph type="title"/>
          </p:nvPr>
        </p:nvSpPr>
        <p:spPr>
          <a:xfrm>
            <a:off x="435894" y="496800"/>
            <a:ext cx="8272212" cy="760350"/>
          </a:xfrm>
        </p:spPr>
        <p:txBody>
          <a:bodyPr>
            <a:normAutofit/>
          </a:bodyPr>
          <a:lstStyle/>
          <a:p>
            <a:r>
              <a:rPr lang="es-ES" dirty="0"/>
              <a:t>IV: DESARROLLO – Instalación herramientas</a:t>
            </a:r>
          </a:p>
        </p:txBody>
      </p:sp>
      <p:sp>
        <p:nvSpPr>
          <p:cNvPr id="3" name="Marcador de contenido 2">
            <a:extLst>
              <a:ext uri="{FF2B5EF4-FFF2-40B4-BE49-F238E27FC236}">
                <a16:creationId xmlns:a16="http://schemas.microsoft.com/office/drawing/2014/main" id="{D4589CCE-0A02-419E-BAC6-A9E2B5B48B46}"/>
              </a:ext>
            </a:extLst>
          </p:cNvPr>
          <p:cNvSpPr>
            <a:spLocks noGrp="1"/>
          </p:cNvSpPr>
          <p:nvPr>
            <p:ph idx="1"/>
          </p:nvPr>
        </p:nvSpPr>
        <p:spPr>
          <a:xfrm>
            <a:off x="146540" y="1396230"/>
            <a:ext cx="6891233" cy="1088553"/>
          </a:xfrm>
        </p:spPr>
        <p:txBody>
          <a:bodyPr>
            <a:normAutofit/>
          </a:bodyPr>
          <a:lstStyle/>
          <a:p>
            <a:pPr>
              <a:lnSpc>
                <a:spcPct val="150000"/>
              </a:lnSpc>
              <a:spcAft>
                <a:spcPts val="600"/>
              </a:spcAft>
            </a:pPr>
            <a:r>
              <a:rPr lang="es-EC" sz="1050" b="1" dirty="0">
                <a:solidFill>
                  <a:srgbClr val="2F5496"/>
                </a:solidFill>
                <a:latin typeface="+mj-lt"/>
                <a:ea typeface="Times New Roman" panose="02020603050405020304" pitchFamily="18" charset="0"/>
                <a:cs typeface="Times New Roman" panose="02020603050405020304" pitchFamily="18" charset="0"/>
              </a:rPr>
              <a:t>MYSQL:  </a:t>
            </a:r>
            <a:r>
              <a:rPr lang="es-EC" sz="1050" dirty="0">
                <a:solidFill>
                  <a:schemeClr val="tx1"/>
                </a:solidFill>
                <a:latin typeface="+mj-lt"/>
                <a:ea typeface="Times New Roman" panose="02020603050405020304" pitchFamily="18" charset="0"/>
                <a:cs typeface="Times New Roman" panose="02020603050405020304" pitchFamily="18" charset="0"/>
              </a:rPr>
              <a:t>seleccionamos la ubicación de instalación.</a:t>
            </a:r>
            <a:endParaRPr lang="es-MX" sz="1050" dirty="0">
              <a:solidFill>
                <a:schemeClr val="tx1"/>
              </a:solidFill>
              <a:latin typeface="+mj-lt"/>
              <a:ea typeface="Times New Roman" panose="02020603050405020304" pitchFamily="18" charset="0"/>
              <a:cs typeface="Times New Roman" panose="02020603050405020304" pitchFamily="18" charset="0"/>
            </a:endParaRPr>
          </a:p>
          <a:p>
            <a:pPr>
              <a:lnSpc>
                <a:spcPct val="150000"/>
              </a:lnSpc>
              <a:spcAft>
                <a:spcPts val="600"/>
              </a:spcAft>
            </a:pPr>
            <a:endParaRPr lang="es-ES" dirty="0"/>
          </a:p>
        </p:txBody>
      </p:sp>
      <p:pic>
        <p:nvPicPr>
          <p:cNvPr id="7" name="Imagen 6">
            <a:extLst>
              <a:ext uri="{FF2B5EF4-FFF2-40B4-BE49-F238E27FC236}">
                <a16:creationId xmlns:a16="http://schemas.microsoft.com/office/drawing/2014/main" id="{CECE1BD1-6ECA-4923-89A7-6BAC43812D53}"/>
              </a:ext>
            </a:extLst>
          </p:cNvPr>
          <p:cNvPicPr/>
          <p:nvPr/>
        </p:nvPicPr>
        <p:blipFill>
          <a:blip r:embed="rId2"/>
          <a:stretch>
            <a:fillRect/>
          </a:stretch>
        </p:blipFill>
        <p:spPr>
          <a:xfrm>
            <a:off x="1736662" y="1940507"/>
            <a:ext cx="3710990" cy="206692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59323685"/>
      </p:ext>
    </p:extLst>
  </p:cSld>
  <p:clrMapOvr>
    <a:masterClrMapping/>
  </p:clrMapOvr>
</p:sld>
</file>

<file path=ppt/theme/theme1.xml><?xml version="1.0" encoding="utf-8"?>
<a:theme xmlns:a="http://schemas.openxmlformats.org/drawingml/2006/main"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1544</Words>
  <Application>Microsoft Office PowerPoint</Application>
  <PresentationFormat>Presentación en pantalla (16:9)</PresentationFormat>
  <Paragraphs>106</Paragraphs>
  <Slides>29</Slides>
  <Notes>2</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29</vt:i4>
      </vt:variant>
    </vt:vector>
  </HeadingPairs>
  <TitlesOfParts>
    <vt:vector size="40" baseType="lpstr">
      <vt:lpstr>Wingdings</vt:lpstr>
      <vt:lpstr>Calibri</vt:lpstr>
      <vt:lpstr>Source Code Pro</vt:lpstr>
      <vt:lpstr>Cambria</vt:lpstr>
      <vt:lpstr>Oswald</vt:lpstr>
      <vt:lpstr>Wingdings 2</vt:lpstr>
      <vt:lpstr>Average</vt:lpstr>
      <vt:lpstr>Arial</vt:lpstr>
      <vt:lpstr>Times New Roman</vt:lpstr>
      <vt:lpstr>Symbol</vt:lpstr>
      <vt:lpstr>Modern Writer</vt:lpstr>
      <vt:lpstr>Presentación de PowerPoint</vt:lpstr>
      <vt:lpstr>Contenidos</vt:lpstr>
      <vt:lpstr>1 INTRODUCCIÓN</vt:lpstr>
      <vt:lpstr>II. OBJETIVO</vt:lpstr>
      <vt:lpstr>III: MARCO TEÓRICO</vt:lpstr>
      <vt:lpstr>IV: DESARROLLO – Instalación herramientas</vt:lpstr>
      <vt:lpstr>IV: DESARROLLO – Instalación herramientas</vt:lpstr>
      <vt:lpstr>IV: DESARROLLO – Instalación herramientas</vt:lpstr>
      <vt:lpstr>IV: DESARROLLO – Instalación herramientas</vt:lpstr>
      <vt:lpstr>IV: DESARROLLO – MODELADO BASE DE DATOS</vt:lpstr>
      <vt:lpstr>IV: DESARROLLO – MODELADO BASE DE DATOS</vt:lpstr>
      <vt:lpstr>IV: DESARROLLO – CREACIÓN BASE DE DATOS</vt:lpstr>
      <vt:lpstr>IV: DESARROLLO – SERVIDOR</vt:lpstr>
      <vt:lpstr>IV: DESARROLLO – SERVIDOR</vt:lpstr>
      <vt:lpstr>IV: DESARROLLO – SERVIDOR</vt:lpstr>
      <vt:lpstr>IV: DESARROLLO – SERVICIO RESTFULL</vt:lpstr>
      <vt:lpstr>IV: DESARROLLO – SERVICIOS RESTFULL</vt:lpstr>
      <vt:lpstr>IV: DESARROLLO – CLIENTE</vt:lpstr>
      <vt:lpstr>IV: DESARROLLO – CLIENTE</vt:lpstr>
      <vt:lpstr>IV: DESARROLLO – CLIENTE</vt:lpstr>
      <vt:lpstr>V: FUNCIONALIDAD</vt:lpstr>
      <vt:lpstr>V: FUNCIONALIDAD</vt:lpstr>
      <vt:lpstr>V: FUNCIONALIDAD</vt:lpstr>
      <vt:lpstr>V: FUNCIONALIDAD</vt:lpstr>
      <vt:lpstr>V: FUNCIONALIDAD</vt:lpstr>
      <vt:lpstr>V: FUNCIONALIDAD</vt:lpstr>
      <vt:lpstr>Conclusiones</vt:lpstr>
      <vt:lpstr>Recomendaciones</vt:lpstr>
      <vt:lpstr>Bibliografía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sebastian bejamín rivera novillo</cp:lastModifiedBy>
  <cp:revision>2</cp:revision>
  <dcterms:modified xsi:type="dcterms:W3CDTF">2025-11-19T11:47:46Z</dcterms:modified>
</cp:coreProperties>
</file>